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477" r:id="rId2"/>
    <p:sldId id="293" r:id="rId3"/>
    <p:sldId id="343" r:id="rId4"/>
    <p:sldId id="262" r:id="rId5"/>
    <p:sldId id="344" r:id="rId6"/>
    <p:sldId id="339" r:id="rId7"/>
    <p:sldId id="345" r:id="rId8"/>
    <p:sldId id="346" r:id="rId9"/>
    <p:sldId id="348" r:id="rId10"/>
    <p:sldId id="269" r:id="rId11"/>
    <p:sldId id="271" r:id="rId12"/>
    <p:sldId id="274" r:id="rId13"/>
    <p:sldId id="350" r:id="rId14"/>
    <p:sldId id="489" r:id="rId15"/>
    <p:sldId id="315" r:id="rId16"/>
    <p:sldId id="480" r:id="rId17"/>
    <p:sldId id="316" r:id="rId18"/>
    <p:sldId id="317" r:id="rId19"/>
    <p:sldId id="318" r:id="rId20"/>
    <p:sldId id="319" r:id="rId21"/>
    <p:sldId id="320" r:id="rId22"/>
    <p:sldId id="481" r:id="rId23"/>
    <p:sldId id="482" r:id="rId24"/>
    <p:sldId id="347" r:id="rId25"/>
    <p:sldId id="321" r:id="rId26"/>
    <p:sldId id="341" r:id="rId27"/>
    <p:sldId id="483" r:id="rId28"/>
    <p:sldId id="322" r:id="rId29"/>
    <p:sldId id="323" r:id="rId30"/>
    <p:sldId id="342" r:id="rId31"/>
    <p:sldId id="484" r:id="rId32"/>
    <p:sldId id="331" r:id="rId33"/>
    <p:sldId id="332" r:id="rId34"/>
    <p:sldId id="333" r:id="rId35"/>
    <p:sldId id="334" r:id="rId36"/>
    <p:sldId id="335" r:id="rId37"/>
    <p:sldId id="336" r:id="rId38"/>
    <p:sldId id="485" r:id="rId39"/>
    <p:sldId id="337" r:id="rId40"/>
    <p:sldId id="349" r:id="rId41"/>
    <p:sldId id="486" r:id="rId42"/>
    <p:sldId id="352" r:id="rId43"/>
    <p:sldId id="487" r:id="rId44"/>
    <p:sldId id="48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94"/>
    <p:restoredTop sz="96327"/>
  </p:normalViewPr>
  <p:slideViewPr>
    <p:cSldViewPr snapToGrid="0" snapToObjects="1" showGuides="1">
      <p:cViewPr varScale="1">
        <p:scale>
          <a:sx n="113" d="100"/>
          <a:sy n="113" d="100"/>
        </p:scale>
        <p:origin x="184" y="4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57799-C8D0-BE42-B1B3-A1C65DEA0816}" type="datetimeFigureOut">
              <a:rPr lang="en-US" smtClean="0"/>
              <a:t>8/23/23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A15A0-D4D1-7A45-A836-2CDD0104A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5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188B15-9A2D-C64A-A8D0-203C034035CC}" type="slidenum">
              <a:rPr lang="en-US"/>
              <a:pPr/>
              <a:t>2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03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188B15-9A2D-C64A-A8D0-203C034035CC}" type="slidenum">
              <a:rPr lang="en-US"/>
              <a:pPr/>
              <a:t>6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40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58783-2DF3-6F4B-AC23-2FD39CAED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DF226-F5F2-BE48-A587-F934A2483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C196-0F64-5D47-8947-57E74A6E7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BE4E5-F472-E547-BF35-0C019C699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077DB-5D20-E94E-8A07-B4B8C5E4D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2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B463B-5396-AA44-88F5-9ED0F2CA8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C045F9-14A6-454A-A398-FF7CBFAB5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90E1D-F2A2-2C4C-AEC7-25AF720E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C2DC9-08D5-E944-A090-37D7F5ACD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FC085-1D4B-574B-9B8A-7CCA50F03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2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5AD8C1-CA10-5D48-9A96-E3D566A700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B04FF-9670-D743-B75E-3B4BA2085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0F0E3-C391-144D-9811-9547F71D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ED6E6-5BDC-3D43-8D81-27B0626C4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2C51E-344A-CA4D-A631-9F98F4AF3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6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6201-A3DF-324C-9D93-82E1DA6EC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41B7C-8CB4-4B4B-B525-A1F4F41C5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0146B-9270-0242-8308-487405C6F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8BF57-BC7C-A649-B095-1667AED91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146C5-CA3A-9F48-93F9-FDB2250A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8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5E258-9633-0D44-B660-2FFC7DD62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A992D-F5D1-9D46-9FE2-B3B4C31E3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04C52-A7EA-604C-844F-72A7F33BD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3A763-ACDD-1144-8EDD-44740DC18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BF3BA-A688-0541-8858-6E05543EC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4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4F49F-920F-F842-8BFD-B841D3D2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94525-FE10-DE42-8F24-793FFE1B1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B4660-0BCB-6E4B-A907-44E9F5392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DA896-F639-4944-A0EF-450F24F5F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8/23/23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7638D-FFE6-9749-9E07-6947DC08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09ABA-809A-4242-A4C4-0BC37208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16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3BC5D-4A64-E64F-8BAD-B3019B78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16D9C-1B91-1B48-86FD-67597B792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32480-48EA-6C4F-B013-F3963CAC0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32D3A0-8B79-7943-A933-0C77673E2F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97CC0-4A5E-094F-9D17-E5AF2F2A62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191E4A-91EB-DA44-9D01-34CF4DFBB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8/23/23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6B4CEB-CBD8-F049-9F79-1E01AC3B5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ACDF3C-5739-E74D-B9EA-2AD6F94D7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3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81021-8CF4-EA42-B8DD-7E1E67D92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08052F-5497-5348-8F4D-21625C6C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8/23/23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245605-6FBE-B344-BC8C-9BA95502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517CC-CEFC-DD41-B6D9-69284A6D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11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EF7743-9188-3B49-9F1D-95CFE7F83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8/23/23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C3DFB8-ED48-6644-8338-D4EA2DE3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F8966-CB88-2A47-833E-AFF10F31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9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2D829-FCF0-AA48-88FC-7B5C9807A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06D6A-6D34-1F47-A847-40ED9713B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F23FD-2BEF-2349-A9D3-9F033A1C7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18D17-073A-9443-9546-BD10C1067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8/23/23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62E5B-7890-1C4E-93CA-63C3C8039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EC6DB-4AEF-C84D-9FB7-ED3B1F2C4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3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E8349-7502-E246-B544-088B5488F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3AF137-AEAC-4042-B092-3D92C9041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CB727-3D37-0342-A20B-D757B384B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A0140-8B6E-B345-97FE-3C4A4951F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8/23/23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7CD10-E43C-B64B-BFED-B2325410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8A798-9480-A941-8FBC-680DA8FE9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5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A71B59-2CA6-7E42-9B0C-D6099236E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4F2B8-EB95-F647-A62C-AE93B447B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621B8-77D0-AE44-BE22-B0015A560F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4DCE5-25D9-0048-988A-CD7282A642E5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B7DB8-886E-054E-A6F9-7ED273619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C8802-38C6-0F43-B9FA-E282ADDCF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7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AF385-11A1-614D-9C2A-1B7751DAF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GVZ 2023 Lecture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9D843-1E19-7B4A-A807-76E4DF8F4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History of Vertebrate Systematics</a:t>
            </a:r>
          </a:p>
          <a:p>
            <a:r>
              <a:rPr lang="en-US" dirty="0"/>
              <a:t>Species</a:t>
            </a:r>
          </a:p>
          <a:p>
            <a:r>
              <a:rPr lang="en-US" dirty="0"/>
              <a:t>Species discovery</a:t>
            </a:r>
          </a:p>
          <a:p>
            <a:r>
              <a:rPr lang="en-US" dirty="0"/>
              <a:t>Species description</a:t>
            </a:r>
          </a:p>
          <a:p>
            <a:r>
              <a:rPr lang="en-US" dirty="0"/>
              <a:t>Summary and reading week1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25611-EA9E-BE42-BA37-E9E5B0979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48552"/>
            <a:ext cx="4676274" cy="46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86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97427" y="2139045"/>
            <a:ext cx="6738257" cy="4525963"/>
          </a:xfrm>
        </p:spPr>
        <p:txBody>
          <a:bodyPr>
            <a:normAutofit/>
          </a:bodyPr>
          <a:lstStyle/>
          <a:p>
            <a:r>
              <a:rPr lang="en-US" sz="3200" dirty="0"/>
              <a:t>1859-1960s: Prevailing views</a:t>
            </a:r>
          </a:p>
          <a:p>
            <a:pPr lvl="1"/>
            <a:r>
              <a:rPr lang="en-US" sz="3200" dirty="0"/>
              <a:t>Evolution (phylogeny) accepted</a:t>
            </a:r>
          </a:p>
          <a:p>
            <a:pPr lvl="1"/>
            <a:r>
              <a:rPr lang="en-US" sz="3200" dirty="0"/>
              <a:t>Phylogeny reconstruction...          …not so much</a:t>
            </a:r>
          </a:p>
          <a:p>
            <a:pPr lvl="1"/>
            <a:r>
              <a:rPr lang="en-US" sz="3200" dirty="0"/>
              <a:t>Taxonomy and phylogeny separate</a:t>
            </a:r>
          </a:p>
        </p:txBody>
      </p:sp>
      <p:pic>
        <p:nvPicPr>
          <p:cNvPr id="7" name="Picture 6" descr="Tree_of_life_by_Haeckel.jpg">
            <a:extLst>
              <a:ext uri="{FF2B5EF4-FFF2-40B4-BE49-F238E27FC236}">
                <a16:creationId xmlns:a16="http://schemas.microsoft.com/office/drawing/2014/main" id="{46CB594D-C227-914F-909E-73C57DECE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842" y="845210"/>
            <a:ext cx="3581401" cy="566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00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433740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1960s-2000: Classification methods</a:t>
            </a:r>
          </a:p>
          <a:p>
            <a:pPr lvl="1"/>
            <a:r>
              <a:rPr lang="en-US" sz="3200" dirty="0"/>
              <a:t>Evolutionary Taxonomy</a:t>
            </a:r>
          </a:p>
          <a:p>
            <a:pPr lvl="2"/>
            <a:r>
              <a:rPr lang="en-US" sz="3200" dirty="0"/>
              <a:t>Ernst Mayr</a:t>
            </a:r>
          </a:p>
          <a:p>
            <a:pPr lvl="1"/>
            <a:r>
              <a:rPr lang="en-US" sz="3200" dirty="0"/>
              <a:t>Phenetics</a:t>
            </a:r>
          </a:p>
          <a:p>
            <a:pPr lvl="2"/>
            <a:r>
              <a:rPr lang="en-US" sz="3200" dirty="0"/>
              <a:t>R </a:t>
            </a:r>
            <a:r>
              <a:rPr lang="en-US" sz="3200" dirty="0" err="1"/>
              <a:t>Sokal</a:t>
            </a:r>
            <a:r>
              <a:rPr lang="en-US" sz="3200" dirty="0"/>
              <a:t>, P </a:t>
            </a:r>
            <a:r>
              <a:rPr lang="en-US" sz="3200" dirty="0" err="1"/>
              <a:t>Sneath</a:t>
            </a:r>
            <a:endParaRPr lang="en-US" sz="3200" dirty="0"/>
          </a:p>
          <a:p>
            <a:pPr lvl="1"/>
            <a:r>
              <a:rPr lang="en-US" sz="3200" dirty="0"/>
              <a:t>Cladistics</a:t>
            </a:r>
          </a:p>
          <a:p>
            <a:pPr lvl="2"/>
            <a:r>
              <a:rPr lang="en-US" sz="3200" dirty="0"/>
              <a:t>W Hennig, JS Farris, EO Wiley</a:t>
            </a:r>
          </a:p>
          <a:p>
            <a:pPr lvl="1"/>
            <a:r>
              <a:rPr lang="en-US" sz="3200" dirty="0"/>
              <a:t>Molecular biologists</a:t>
            </a:r>
          </a:p>
          <a:p>
            <a:pPr lvl="2"/>
            <a:r>
              <a:rPr lang="en-US" sz="3200" dirty="0"/>
              <a:t>A Edwards, L Cavalli-Sforza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184" y="1736616"/>
            <a:ext cx="2810416" cy="40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87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52600" y="1515608"/>
            <a:ext cx="5664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1960s-2000: Nomenclature</a:t>
            </a:r>
          </a:p>
          <a:p>
            <a:r>
              <a:rPr lang="en-US" sz="3200" dirty="0"/>
              <a:t>de Queiroz and Gauthier 1990</a:t>
            </a:r>
          </a:p>
          <a:p>
            <a:pPr lvl="1"/>
            <a:r>
              <a:rPr lang="en-US" sz="3200" dirty="0" err="1"/>
              <a:t>Linnaen</a:t>
            </a:r>
            <a:r>
              <a:rPr lang="en-US" sz="3200" dirty="0"/>
              <a:t> system is not suitable for describing phylogeny</a:t>
            </a:r>
          </a:p>
          <a:p>
            <a:pPr lvl="1"/>
            <a:r>
              <a:rPr lang="en-US" sz="3200" dirty="0"/>
              <a:t>Define taxon names based on relationship</a:t>
            </a:r>
          </a:p>
          <a:p>
            <a:pPr lvl="1"/>
            <a:r>
              <a:rPr lang="en-US" sz="3200" dirty="0"/>
              <a:t>Rules for constructing names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BE20E-5424-2D4A-8B60-D676FAC6C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054" y="1515607"/>
            <a:ext cx="3445164" cy="391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76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93264" y="1972808"/>
            <a:ext cx="696141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Today</a:t>
            </a:r>
          </a:p>
          <a:p>
            <a:pPr lvl="1"/>
            <a:r>
              <a:rPr lang="en-US" sz="3200" dirty="0"/>
              <a:t>Development of quantitative phylogenetic methods</a:t>
            </a:r>
          </a:p>
          <a:p>
            <a:pPr lvl="1"/>
            <a:r>
              <a:rPr lang="en-US" sz="3200" dirty="0"/>
              <a:t>New sources of genomic data</a:t>
            </a:r>
          </a:p>
          <a:p>
            <a:pPr lvl="1"/>
            <a:r>
              <a:rPr lang="en-US" sz="3200" dirty="0"/>
              <a:t>Phylogenetic nomenclature (mostly) accepted</a:t>
            </a:r>
          </a:p>
        </p:txBody>
      </p:sp>
      <p:pic>
        <p:nvPicPr>
          <p:cNvPr id="15362" name="Picture 2" descr="Dna test infographic. Vector illustration. Genome sequence map ...">
            <a:extLst>
              <a:ext uri="{FF2B5EF4-FFF2-40B4-BE49-F238E27FC236}">
                <a16:creationId xmlns:a16="http://schemas.microsoft.com/office/drawing/2014/main" id="{43F8A5D4-F5B4-CF4C-8A1C-D88CC6F29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7" y="1989137"/>
            <a:ext cx="4593771" cy="30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334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AF385-11A1-614D-9C2A-1B7751DAF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GVZ 2023 Lecture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9D843-1E19-7B4A-A807-76E4DF8F4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History of Vertebrate Systematics</a:t>
            </a:r>
          </a:p>
          <a:p>
            <a:r>
              <a:rPr lang="en-US" dirty="0"/>
              <a:t>Species</a:t>
            </a:r>
          </a:p>
          <a:p>
            <a:r>
              <a:rPr lang="en-US" dirty="0"/>
              <a:t>Species discovery</a:t>
            </a:r>
          </a:p>
          <a:p>
            <a:r>
              <a:rPr lang="en-US" dirty="0"/>
              <a:t>Species description</a:t>
            </a:r>
          </a:p>
          <a:p>
            <a:r>
              <a:rPr lang="en-US" dirty="0"/>
              <a:t>Summary and reading week1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25611-EA9E-BE42-BA37-E9E5B0979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48552"/>
            <a:ext cx="4676274" cy="46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43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Species definitions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Species definitions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066801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b="1" dirty="0"/>
              <a:t>Phenetic species concept</a:t>
            </a:r>
            <a:r>
              <a:rPr lang="en-US" sz="1800" dirty="0"/>
              <a:t>: A species is a set of organisms that are similar to each other and distinct from other sets (Sokal and Crovello 1970).</a:t>
            </a:r>
          </a:p>
          <a:p>
            <a:endParaRPr lang="en-US" sz="1800" b="1" dirty="0"/>
          </a:p>
          <a:p>
            <a:pPr>
              <a:buNone/>
            </a:pPr>
            <a:r>
              <a:rPr lang="en-US" sz="1800" dirty="0"/>
              <a:t> 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22256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Species definitions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066801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b="1" dirty="0"/>
              <a:t>Phenetic species concept</a:t>
            </a:r>
            <a:r>
              <a:rPr lang="en-US" sz="1800" dirty="0"/>
              <a:t>: A species is a set of organisms that are similar to each other and distinct from other sets (Sokal and Crovello 1970).</a:t>
            </a:r>
          </a:p>
          <a:p>
            <a:endParaRPr lang="en-US" sz="1800" b="1" dirty="0"/>
          </a:p>
          <a:p>
            <a:r>
              <a:rPr lang="en-US" sz="1800" b="1" dirty="0"/>
              <a:t>Ecological species concept</a:t>
            </a:r>
            <a:r>
              <a:rPr lang="en-US" sz="1800" dirty="0"/>
              <a:t>: A species is a set of organisms exploiting (or adapted to) a single niche (Van Valen 1976).</a:t>
            </a:r>
          </a:p>
          <a:p>
            <a:endParaRPr lang="en-US" sz="1800" dirty="0"/>
          </a:p>
          <a:p>
            <a:pPr>
              <a:buNone/>
            </a:pPr>
            <a:r>
              <a:rPr lang="en-US" sz="1800" dirty="0"/>
              <a:t> 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Species definitions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066801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b="1" dirty="0"/>
              <a:t>Phenetic species concept</a:t>
            </a:r>
            <a:r>
              <a:rPr lang="en-US" sz="1800" dirty="0"/>
              <a:t>: A species is a set of organisms that are similar to each other and distinct from other sets (Sokal and Crovello 1970).</a:t>
            </a:r>
          </a:p>
          <a:p>
            <a:endParaRPr lang="en-US" sz="1800" b="1" dirty="0"/>
          </a:p>
          <a:p>
            <a:r>
              <a:rPr lang="en-US" sz="1800" b="1" dirty="0"/>
              <a:t>Ecological species concept</a:t>
            </a:r>
            <a:r>
              <a:rPr lang="en-US" sz="1800" dirty="0"/>
              <a:t>: A species is a set of organisms exploiting (or adapted to) a single niche (Van Valen 1976).</a:t>
            </a:r>
          </a:p>
          <a:p>
            <a:endParaRPr lang="en-US" sz="1800" dirty="0"/>
          </a:p>
          <a:p>
            <a:r>
              <a:rPr lang="en-US" sz="1800" b="1" dirty="0"/>
              <a:t>Biological species concept</a:t>
            </a:r>
            <a:r>
              <a:rPr lang="en-US" sz="1800" dirty="0"/>
              <a:t>: Species are groups of actually or potentially interbreeding natural populations, which are reproductively isolated from other such groups (</a:t>
            </a:r>
            <a:r>
              <a:rPr lang="en-US" sz="1800" dirty="0" err="1"/>
              <a:t>Mayr</a:t>
            </a:r>
            <a:r>
              <a:rPr lang="en-US" sz="1800" dirty="0"/>
              <a:t> 1942).</a:t>
            </a:r>
          </a:p>
          <a:p>
            <a:pPr>
              <a:buNone/>
            </a:pPr>
            <a:r>
              <a:rPr lang="en-US" sz="1800" dirty="0"/>
              <a:t> 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Species definitions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066801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b="1" dirty="0"/>
              <a:t>Phenetic species concept</a:t>
            </a:r>
            <a:r>
              <a:rPr lang="en-US" sz="1800" dirty="0"/>
              <a:t>: A species is a set of organisms that are similar to each other and distinct from other sets (Sokal and Crovello 1970).</a:t>
            </a:r>
          </a:p>
          <a:p>
            <a:endParaRPr lang="en-US" sz="1800" b="1" dirty="0"/>
          </a:p>
          <a:p>
            <a:r>
              <a:rPr lang="en-US" sz="1800" b="1" dirty="0"/>
              <a:t>Ecological species concept</a:t>
            </a:r>
            <a:r>
              <a:rPr lang="en-US" sz="1800" dirty="0"/>
              <a:t>: A species is a set of organisms exploiting (or adapted to) a single niche (Van Valen 1976).</a:t>
            </a:r>
          </a:p>
          <a:p>
            <a:endParaRPr lang="en-US" sz="1800" dirty="0"/>
          </a:p>
          <a:p>
            <a:r>
              <a:rPr lang="en-US" sz="1800" b="1" dirty="0"/>
              <a:t>Biological species concept</a:t>
            </a:r>
            <a:r>
              <a:rPr lang="en-US" sz="1800" dirty="0"/>
              <a:t>: Species are groups of actually or potentially interbreeding natural populations, which are reproductively isolated from other such groups (</a:t>
            </a:r>
            <a:r>
              <a:rPr lang="en-US" sz="1800" dirty="0" err="1"/>
              <a:t>Mayr</a:t>
            </a:r>
            <a:r>
              <a:rPr lang="en-US" sz="1800" dirty="0"/>
              <a:t> 1942).</a:t>
            </a:r>
          </a:p>
          <a:p>
            <a:pPr>
              <a:buNone/>
            </a:pPr>
            <a:r>
              <a:rPr lang="en-US" sz="1800" dirty="0"/>
              <a:t> </a:t>
            </a:r>
          </a:p>
          <a:p>
            <a:r>
              <a:rPr lang="en-US" sz="1800" b="1" dirty="0" err="1"/>
              <a:t>Phylogenetic</a:t>
            </a:r>
            <a:r>
              <a:rPr lang="en-US" sz="1800" b="1" dirty="0"/>
              <a:t> species concept</a:t>
            </a:r>
            <a:r>
              <a:rPr lang="en-US" sz="1800" dirty="0"/>
              <a:t>: A species is the smallest diagnosable cluster of individual organisms within which there is a parental pattern of ancestry and descent (</a:t>
            </a:r>
            <a:r>
              <a:rPr lang="en-US" sz="1800" dirty="0" err="1"/>
              <a:t>Cracraft</a:t>
            </a:r>
            <a:r>
              <a:rPr lang="en-US" sz="1800" dirty="0"/>
              <a:t> 1983).</a:t>
            </a:r>
            <a:r>
              <a:rPr lang="en-US" sz="1800" b="1" dirty="0"/>
              <a:t> </a:t>
            </a:r>
          </a:p>
          <a:p>
            <a:endParaRPr lang="en-US" sz="1800" b="1" dirty="0"/>
          </a:p>
          <a:p>
            <a:pPr>
              <a:buNone/>
            </a:pPr>
            <a:r>
              <a:rPr lang="en-US" sz="1800" dirty="0"/>
              <a:t> 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981200"/>
            <a:ext cx="8915400" cy="41148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4000" dirty="0"/>
              <a:t>Taxonomy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4000" dirty="0"/>
              <a:t>	Classification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4000" dirty="0"/>
              <a:t>	Nomenclature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4000" dirty="0"/>
              <a:t>Phylogenetics</a:t>
            </a:r>
          </a:p>
          <a:p>
            <a:pPr eaLnBrk="1" hangingPunct="1">
              <a:lnSpc>
                <a:spcPct val="90000"/>
              </a:lnSpc>
            </a:pPr>
            <a:endParaRPr lang="en-US" sz="4000" dirty="0"/>
          </a:p>
          <a:p>
            <a:pPr eaLnBrk="1" hangingPunct="1">
              <a:lnSpc>
                <a:spcPct val="90000"/>
              </a:lnSpc>
            </a:pPr>
            <a:endParaRPr lang="en-US" sz="4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0D4862-BA49-734A-A062-B806539D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Systematics</a:t>
            </a:r>
          </a:p>
        </p:txBody>
      </p:sp>
      <p:pic>
        <p:nvPicPr>
          <p:cNvPr id="1028" name="Picture 4" descr="生きものの進化と生物多様性 | 生物多様性 -Biodiversity-">
            <a:extLst>
              <a:ext uri="{FF2B5EF4-FFF2-40B4-BE49-F238E27FC236}">
                <a16:creationId xmlns:a16="http://schemas.microsoft.com/office/drawing/2014/main" id="{5D2FE13D-63CA-9149-900F-1C6ED9740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027" y="947057"/>
            <a:ext cx="5509502" cy="561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849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Species definitions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066801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b="1" dirty="0"/>
              <a:t>Phenetic species concept</a:t>
            </a:r>
            <a:r>
              <a:rPr lang="en-US" sz="1800" dirty="0"/>
              <a:t>: A species is a set of organisms that are similar to each other and distinct from other sets (Sokal and Crovello 1970).</a:t>
            </a:r>
          </a:p>
          <a:p>
            <a:endParaRPr lang="en-US" sz="1800" b="1" dirty="0"/>
          </a:p>
          <a:p>
            <a:r>
              <a:rPr lang="en-US" sz="1800" b="1" dirty="0"/>
              <a:t>Ecological species concept</a:t>
            </a:r>
            <a:r>
              <a:rPr lang="en-US" sz="1800" dirty="0"/>
              <a:t>: A species is a set of organisms exploiting (or adapted to) a single niche (Van Valen 1976).</a:t>
            </a:r>
          </a:p>
          <a:p>
            <a:endParaRPr lang="en-US" sz="1800" dirty="0"/>
          </a:p>
          <a:p>
            <a:r>
              <a:rPr lang="en-US" sz="1800" b="1" dirty="0"/>
              <a:t>Biological species concept</a:t>
            </a:r>
            <a:r>
              <a:rPr lang="en-US" sz="1800" dirty="0"/>
              <a:t>: Species are groups of actually or potentially interbreeding natural populations, which are reproductively isolated from other such groups (</a:t>
            </a:r>
            <a:r>
              <a:rPr lang="en-US" sz="1800" dirty="0" err="1"/>
              <a:t>Mayr</a:t>
            </a:r>
            <a:r>
              <a:rPr lang="en-US" sz="1800" dirty="0"/>
              <a:t> 1942).</a:t>
            </a:r>
          </a:p>
          <a:p>
            <a:pPr>
              <a:buNone/>
            </a:pPr>
            <a:r>
              <a:rPr lang="en-US" sz="1800" dirty="0"/>
              <a:t> </a:t>
            </a:r>
          </a:p>
          <a:p>
            <a:r>
              <a:rPr lang="en-US" sz="1800" b="1" dirty="0" err="1"/>
              <a:t>Phylogenetic</a:t>
            </a:r>
            <a:r>
              <a:rPr lang="en-US" sz="1800" b="1" dirty="0"/>
              <a:t> species concept</a:t>
            </a:r>
            <a:r>
              <a:rPr lang="en-US" sz="1800" dirty="0"/>
              <a:t>: A species is the smallest diagnosable cluster of individual organisms within which there is a parental pattern of ancestry and descent (</a:t>
            </a:r>
            <a:r>
              <a:rPr lang="en-US" sz="1800" dirty="0" err="1"/>
              <a:t>Cracraft</a:t>
            </a:r>
            <a:r>
              <a:rPr lang="en-US" sz="1800" dirty="0"/>
              <a:t> 1983).</a:t>
            </a:r>
            <a:r>
              <a:rPr lang="en-US" sz="1800" b="1" dirty="0"/>
              <a:t> </a:t>
            </a:r>
          </a:p>
          <a:p>
            <a:endParaRPr lang="en-US" sz="1800" b="1" dirty="0"/>
          </a:p>
          <a:p>
            <a:r>
              <a:rPr lang="en-US" sz="1800" b="1" dirty="0"/>
              <a:t>Evolutionary species concept</a:t>
            </a:r>
            <a:r>
              <a:rPr lang="en-US" sz="1800" dirty="0"/>
              <a:t>: A species is a single lineage of ancestor-descendant populations which maintain its identity from other such lineages and which has its own evolutionary tendencies and historical fate (Wiley 1981).</a:t>
            </a:r>
          </a:p>
          <a:p>
            <a:pPr>
              <a:buNone/>
            </a:pPr>
            <a:r>
              <a:rPr lang="en-US" sz="1800" dirty="0"/>
              <a:t> 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5.jpg"/>
          <p:cNvPicPr>
            <a:picLocks noChangeAspect="1"/>
          </p:cNvPicPr>
          <p:nvPr/>
        </p:nvPicPr>
        <p:blipFill rotWithShape="1">
          <a:blip r:embed="rId2"/>
          <a:srcRect l="16473" t="97109" r="40268"/>
          <a:stretch/>
        </p:blipFill>
        <p:spPr>
          <a:xfrm>
            <a:off x="3733801" y="6096000"/>
            <a:ext cx="4995419" cy="1656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29600" y="1905000"/>
            <a:ext cx="16002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5.jpg"/>
          <p:cNvPicPr>
            <a:picLocks noChangeAspect="1"/>
          </p:cNvPicPr>
          <p:nvPr/>
        </p:nvPicPr>
        <p:blipFill rotWithShape="1">
          <a:blip r:embed="rId2"/>
          <a:srcRect l="16473" t="90457" r="40268"/>
          <a:stretch/>
        </p:blipFill>
        <p:spPr>
          <a:xfrm>
            <a:off x="3733801" y="5715000"/>
            <a:ext cx="4995419" cy="5466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29600" y="1905000"/>
            <a:ext cx="16002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76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5.jpg"/>
          <p:cNvPicPr>
            <a:picLocks noChangeAspect="1"/>
          </p:cNvPicPr>
          <p:nvPr/>
        </p:nvPicPr>
        <p:blipFill rotWithShape="1">
          <a:blip r:embed="rId2"/>
          <a:srcRect l="16473" t="31927" r="40268" b="-1"/>
          <a:stretch/>
        </p:blipFill>
        <p:spPr>
          <a:xfrm>
            <a:off x="3733801" y="2362200"/>
            <a:ext cx="4995419" cy="38994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29600" y="1905000"/>
            <a:ext cx="16002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04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5.jpg"/>
          <p:cNvPicPr>
            <a:picLocks noChangeAspect="1"/>
          </p:cNvPicPr>
          <p:nvPr/>
        </p:nvPicPr>
        <p:blipFill>
          <a:blip r:embed="rId2"/>
          <a:srcRect l="16473" r="40268"/>
          <a:stretch>
            <a:fillRect/>
          </a:stretch>
        </p:blipFill>
        <p:spPr>
          <a:xfrm>
            <a:off x="3733801" y="533400"/>
            <a:ext cx="4995419" cy="57282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29600" y="1905000"/>
            <a:ext cx="16002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30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/>
          <a:lstStyle/>
          <a:p>
            <a:r>
              <a:rPr lang="en-US" dirty="0"/>
              <a:t>Species</a:t>
            </a:r>
            <a:br>
              <a:rPr lang="en-US" dirty="0"/>
            </a:br>
            <a:r>
              <a:rPr lang="en-US" sz="2400" dirty="0"/>
              <a:t>(Frost and Kluge 1994; deQueiroz 1998)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103438"/>
            <a:ext cx="8915400" cy="4525963"/>
          </a:xfrm>
        </p:spPr>
        <p:txBody>
          <a:bodyPr>
            <a:normAutofit/>
          </a:bodyPr>
          <a:lstStyle/>
          <a:p>
            <a:r>
              <a:rPr lang="en-US" dirty="0"/>
              <a:t>Species </a:t>
            </a:r>
            <a:r>
              <a:rPr lang="en-US" dirty="0">
                <a:solidFill>
                  <a:srgbClr val="FF0000"/>
                </a:solidFill>
              </a:rPr>
              <a:t>concept</a:t>
            </a:r>
            <a:r>
              <a:rPr lang="en-US" dirty="0"/>
              <a:t>: What is a species?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Species </a:t>
            </a:r>
            <a:r>
              <a:rPr lang="en-US" dirty="0">
                <a:solidFill>
                  <a:srgbClr val="FF0000"/>
                </a:solidFill>
              </a:rPr>
              <a:t>criterion</a:t>
            </a:r>
            <a:r>
              <a:rPr lang="en-US" dirty="0"/>
              <a:t>: How can we tell whether two groups of individuals are separate species?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/>
          <a:lstStyle/>
          <a:p>
            <a:r>
              <a:rPr lang="en-US" dirty="0"/>
              <a:t>Species</a:t>
            </a:r>
            <a:br>
              <a:rPr lang="en-US" dirty="0"/>
            </a:br>
            <a:r>
              <a:rPr lang="en-US" sz="2400" dirty="0"/>
              <a:t>(Frost and Kluge 1994; de Queiroz 1998)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103438"/>
            <a:ext cx="8915400" cy="4525963"/>
          </a:xfrm>
        </p:spPr>
        <p:txBody>
          <a:bodyPr>
            <a:normAutofit/>
          </a:bodyPr>
          <a:lstStyle/>
          <a:p>
            <a:r>
              <a:rPr lang="en-US" dirty="0"/>
              <a:t>Species </a:t>
            </a:r>
            <a:r>
              <a:rPr lang="en-US" dirty="0">
                <a:solidFill>
                  <a:srgbClr val="FF0000"/>
                </a:solidFill>
              </a:rPr>
              <a:t>concept</a:t>
            </a:r>
            <a:r>
              <a:rPr lang="en-US" dirty="0"/>
              <a:t>: What is a species?</a:t>
            </a:r>
          </a:p>
          <a:p>
            <a:pPr lvl="1"/>
            <a:r>
              <a:rPr lang="en-US" dirty="0"/>
              <a:t>an evolutionary lineage (ancestors =&gt; descendants) of populations (=Evolutionary Species Concept)</a:t>
            </a:r>
          </a:p>
          <a:p>
            <a:pPr lvl="1"/>
            <a:endParaRPr lang="en-US" dirty="0"/>
          </a:p>
          <a:p>
            <a:r>
              <a:rPr lang="en-US" dirty="0"/>
              <a:t>Species </a:t>
            </a:r>
            <a:r>
              <a:rPr lang="en-US" dirty="0">
                <a:solidFill>
                  <a:srgbClr val="FF0000"/>
                </a:solidFill>
              </a:rPr>
              <a:t>criterion</a:t>
            </a:r>
            <a:r>
              <a:rPr lang="en-US" dirty="0"/>
              <a:t>: How can we tell whether two groups of individuals are separate species?</a:t>
            </a:r>
          </a:p>
          <a:p>
            <a:pPr lvl="1">
              <a:buNone/>
            </a:pP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/>
          <a:lstStyle/>
          <a:p>
            <a:r>
              <a:rPr lang="en-US" dirty="0"/>
              <a:t>Species</a:t>
            </a:r>
            <a:br>
              <a:rPr lang="en-US" dirty="0"/>
            </a:br>
            <a:r>
              <a:rPr lang="en-US" sz="2400" dirty="0"/>
              <a:t>(Frost and Kluge 1994; de Queiroz 1998)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103438"/>
            <a:ext cx="8915400" cy="4525963"/>
          </a:xfrm>
        </p:spPr>
        <p:txBody>
          <a:bodyPr>
            <a:normAutofit/>
          </a:bodyPr>
          <a:lstStyle/>
          <a:p>
            <a:r>
              <a:rPr lang="en-US" dirty="0"/>
              <a:t>Species </a:t>
            </a:r>
            <a:r>
              <a:rPr lang="en-US" dirty="0">
                <a:solidFill>
                  <a:srgbClr val="FF0000"/>
                </a:solidFill>
              </a:rPr>
              <a:t>concept</a:t>
            </a:r>
            <a:r>
              <a:rPr lang="en-US" dirty="0"/>
              <a:t>: What is a species?</a:t>
            </a:r>
          </a:p>
          <a:p>
            <a:pPr lvl="1"/>
            <a:r>
              <a:rPr lang="en-US" dirty="0"/>
              <a:t>an evolutionary lineage (ancestors =&gt; descendants) of populations (=Evolutionary Species Concept)</a:t>
            </a:r>
          </a:p>
          <a:p>
            <a:pPr lvl="1"/>
            <a:endParaRPr lang="en-US" dirty="0"/>
          </a:p>
          <a:p>
            <a:r>
              <a:rPr lang="en-US" dirty="0"/>
              <a:t>Species </a:t>
            </a:r>
            <a:r>
              <a:rPr lang="en-US" dirty="0">
                <a:solidFill>
                  <a:srgbClr val="FF0000"/>
                </a:solidFill>
              </a:rPr>
              <a:t>criterion</a:t>
            </a:r>
            <a:r>
              <a:rPr lang="en-US" dirty="0"/>
              <a:t>: How can we tell whether two groups of individuals are separate species?</a:t>
            </a:r>
          </a:p>
          <a:p>
            <a:pPr lvl="1"/>
            <a:r>
              <a:rPr lang="en-US" dirty="0"/>
              <a:t>Can they interbreed? (Biological Species Concept)</a:t>
            </a:r>
          </a:p>
          <a:p>
            <a:pPr lvl="1"/>
            <a:r>
              <a:rPr lang="en-US" dirty="0"/>
              <a:t>Do they occupy different niches? (Ecological Species Concept)</a:t>
            </a:r>
          </a:p>
          <a:p>
            <a:pPr lvl="1"/>
            <a:r>
              <a:rPr lang="en-US" dirty="0"/>
              <a:t>Does some trait(s) differentiate them (Phenetic Species Concept)</a:t>
            </a:r>
          </a:p>
          <a:p>
            <a:pPr lvl="1"/>
            <a:r>
              <a:rPr lang="en-US" dirty="0"/>
              <a:t>Does a phylogenetic analysis indicate they are distinguishable by synapomorphies? (Phylogenetic Species Concept)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229600" y="1905000"/>
            <a:ext cx="16002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gure-2-The-general-lineage-unified-species-concept-adapted-from-de-Queiroz-19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990" y="0"/>
            <a:ext cx="85440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Species concepts: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47801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Pre-1942</a:t>
            </a:r>
          </a:p>
          <a:p>
            <a:pPr lvl="1"/>
            <a:r>
              <a:rPr lang="en-US" dirty="0"/>
              <a:t>Essentialism</a:t>
            </a:r>
          </a:p>
          <a:p>
            <a:pPr lvl="1"/>
            <a:r>
              <a:rPr lang="en-US" dirty="0"/>
              <a:t>Key reading: Aristotle</a:t>
            </a:r>
          </a:p>
          <a:p>
            <a:pPr>
              <a:buNone/>
            </a:pPr>
            <a:r>
              <a:rPr lang="en-US" dirty="0"/>
              <a:t>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(Vertebrate) Systematics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Three periods</a:t>
            </a:r>
          </a:p>
          <a:p>
            <a:pPr lvl="1"/>
            <a:r>
              <a:rPr lang="en-US" sz="3600" dirty="0"/>
              <a:t>BC to 1859</a:t>
            </a:r>
          </a:p>
          <a:p>
            <a:pPr lvl="1"/>
            <a:r>
              <a:rPr lang="en-US" sz="3600" dirty="0"/>
              <a:t>1859-1960s</a:t>
            </a:r>
          </a:p>
          <a:p>
            <a:pPr lvl="1"/>
            <a:r>
              <a:rPr lang="en-US" sz="3600" dirty="0"/>
              <a:t>1960s-now</a:t>
            </a:r>
          </a:p>
        </p:txBody>
      </p:sp>
      <p:pic>
        <p:nvPicPr>
          <p:cNvPr id="5122" name="Picture 2" descr="Animal petroglyph near Moab | Petroglyphs, Nature posters, Ancient">
            <a:extLst>
              <a:ext uri="{FF2B5EF4-FFF2-40B4-BE49-F238E27FC236}">
                <a16:creationId xmlns:a16="http://schemas.microsoft.com/office/drawing/2014/main" id="{675415DE-F97F-8245-85BF-3AE70024E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457" y="1975644"/>
            <a:ext cx="63500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167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Species concepts: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47801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Pre-1942</a:t>
            </a:r>
          </a:p>
          <a:p>
            <a:pPr lvl="1"/>
            <a:r>
              <a:rPr lang="en-US" dirty="0"/>
              <a:t>Essentialism</a:t>
            </a:r>
          </a:p>
          <a:p>
            <a:pPr lvl="1"/>
            <a:r>
              <a:rPr lang="en-US" dirty="0"/>
              <a:t>Key reading: Aristotle</a:t>
            </a:r>
          </a:p>
          <a:p>
            <a:r>
              <a:rPr lang="en-US" dirty="0"/>
              <a:t>1940s-1990s</a:t>
            </a:r>
          </a:p>
          <a:p>
            <a:pPr lvl="1"/>
            <a:r>
              <a:rPr lang="en-US"/>
              <a:t>Interbreeding; "population thinking"</a:t>
            </a:r>
          </a:p>
          <a:p>
            <a:pPr lvl="1"/>
            <a:r>
              <a:rPr lang="en-US" dirty="0"/>
              <a:t>Lots of philosophical work (Hull, Ghiselin, Hey)</a:t>
            </a:r>
          </a:p>
          <a:p>
            <a:pPr lvl="1"/>
            <a:r>
              <a:rPr lang="en-US" dirty="0"/>
              <a:t>Key reading: </a:t>
            </a:r>
            <a:r>
              <a:rPr lang="en-US" dirty="0" err="1"/>
              <a:t>Mayr</a:t>
            </a:r>
            <a:r>
              <a:rPr lang="en-US" dirty="0"/>
              <a:t> 1942. </a:t>
            </a:r>
            <a:r>
              <a:rPr i="1"/>
              <a:t>Systematics and the origin of species from the viewpoint of a zoologist.</a:t>
            </a:r>
            <a:endParaRPr lang="en-US" i="1"/>
          </a:p>
          <a:p>
            <a:pPr lvl="1"/>
            <a:endParaRPr lang="en-US" dirty="0"/>
          </a:p>
          <a:p>
            <a:pPr>
              <a:buNone/>
            </a:pPr>
            <a:r>
              <a:rPr lang="en-US" dirty="0"/>
              <a:t> 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Species concepts: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47801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Pre-1942</a:t>
            </a:r>
          </a:p>
          <a:p>
            <a:pPr lvl="1"/>
            <a:r>
              <a:rPr lang="en-US" dirty="0"/>
              <a:t>Essentialism</a:t>
            </a:r>
          </a:p>
          <a:p>
            <a:pPr lvl="1"/>
            <a:r>
              <a:rPr lang="en-US" dirty="0"/>
              <a:t>Key reading: Aristotle</a:t>
            </a:r>
          </a:p>
          <a:p>
            <a:r>
              <a:rPr lang="en-US" dirty="0"/>
              <a:t>1940s-1990s</a:t>
            </a:r>
          </a:p>
          <a:p>
            <a:pPr lvl="1"/>
            <a:r>
              <a:rPr lang="en-US"/>
              <a:t>Interbreeding; "population thinking"</a:t>
            </a:r>
          </a:p>
          <a:p>
            <a:pPr lvl="1"/>
            <a:r>
              <a:rPr lang="en-US" dirty="0"/>
              <a:t>Lots of philosophical work (Hull, Ghiselin, Hey)</a:t>
            </a:r>
          </a:p>
          <a:p>
            <a:pPr lvl="1"/>
            <a:r>
              <a:rPr lang="en-US" dirty="0"/>
              <a:t>Key reading: </a:t>
            </a:r>
            <a:r>
              <a:rPr lang="en-US" dirty="0" err="1"/>
              <a:t>Mayr</a:t>
            </a:r>
            <a:r>
              <a:rPr lang="en-US" dirty="0"/>
              <a:t> 1942. </a:t>
            </a:r>
            <a:r>
              <a:rPr i="1"/>
              <a:t>Systematics and the origin of species from the viewpoint of a zoologist.</a:t>
            </a:r>
            <a:endParaRPr lang="en-US" i="1"/>
          </a:p>
          <a:p>
            <a:r>
              <a:rPr lang="en-US" dirty="0"/>
              <a:t>1990s-now</a:t>
            </a:r>
          </a:p>
          <a:p>
            <a:pPr lvl="1"/>
            <a:r>
              <a:rPr lang="en-US" dirty="0"/>
              <a:t>Species = evolutionary lineages (Simpson, Wiley)</a:t>
            </a:r>
          </a:p>
          <a:p>
            <a:pPr lvl="1"/>
            <a:r>
              <a:rPr lang="en-US" dirty="0"/>
              <a:t>Operational/conceptual distinction</a:t>
            </a:r>
          </a:p>
          <a:p>
            <a:pPr lvl="1"/>
            <a:r>
              <a:rPr lang="en-US" dirty="0"/>
              <a:t>Key reading: Wiley 1981, Frost and Kluge 1994, de </a:t>
            </a:r>
            <a:r>
              <a:rPr lang="en-US" dirty="0" err="1"/>
              <a:t>Queiroz</a:t>
            </a:r>
            <a:r>
              <a:rPr lang="en-US" dirty="0"/>
              <a:t> 1998 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8991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Summary/important aspects of species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8229600" cy="3429000"/>
          </a:xfrm>
        </p:spPr>
        <p:txBody>
          <a:bodyPr>
            <a:noAutofit/>
          </a:bodyPr>
          <a:lstStyle/>
          <a:p>
            <a:r>
              <a:rPr lang="en-US" dirty="0"/>
              <a:t>Species are evolutionarily independent lineages of populations (EVSC)</a:t>
            </a:r>
          </a:p>
          <a:p>
            <a:r>
              <a:rPr lang="en-US" dirty="0"/>
              <a:t>Most species "concepts" (BSC, PHYSC, ECSC, PHENSC) capture operational elements of the EVSC</a:t>
            </a:r>
          </a:p>
          <a:p>
            <a:r>
              <a:rPr lang="en-US" dirty="0"/>
              <a:t>Species are "natural" entities, not human constructs</a:t>
            </a:r>
          </a:p>
          <a:p>
            <a:pPr lvl="1"/>
            <a:r>
              <a:rPr lang="en-US" u="sng" dirty="0"/>
              <a:t>Sub</a:t>
            </a:r>
            <a:r>
              <a:rPr lang="en-US" dirty="0"/>
              <a:t>species are operational pattern classes</a:t>
            </a:r>
          </a:p>
          <a:p>
            <a:r>
              <a:rPr lang="en-US" dirty="0"/>
              <a:t>Interbreeding is (very) important, but it is just one aspect of species and speciation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330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00179" y="6791966"/>
            <a:ext cx="1962411" cy="591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Y7ObJKWBQ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212" y="0"/>
            <a:ext cx="4829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6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Species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0"/>
            <a:ext cx="8229600" cy="3429000"/>
          </a:xfrm>
        </p:spPr>
        <p:txBody>
          <a:bodyPr>
            <a:normAutofit/>
          </a:bodyPr>
          <a:lstStyle/>
          <a:p>
            <a:r>
              <a:rPr lang="en-US" dirty="0"/>
              <a:t>Phenetic </a:t>
            </a:r>
          </a:p>
          <a:p>
            <a:pPr lvl="1"/>
            <a:r>
              <a:rPr lang="en-US" dirty="0"/>
              <a:t>Find an individual or population in nature that appears different from other known populations</a:t>
            </a:r>
          </a:p>
          <a:p>
            <a:pPr lvl="1"/>
            <a:r>
              <a:rPr lang="en-US" dirty="0"/>
              <a:t>Compare individuals of purported new species to individuals of known species; search for diagnostic differences</a:t>
            </a:r>
          </a:p>
          <a:p>
            <a:pPr lvl="1"/>
            <a:endParaRPr lang="en-US" dirty="0"/>
          </a:p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 descr="DSCN0143_1.jpg"/>
          <p:cNvPicPr>
            <a:picLocks noChangeAspect="1"/>
          </p:cNvPicPr>
          <p:nvPr/>
        </p:nvPicPr>
        <p:blipFill>
          <a:blip r:embed="rId2"/>
          <a:srcRect t="40000"/>
          <a:stretch>
            <a:fillRect/>
          </a:stretch>
        </p:blipFill>
        <p:spPr>
          <a:xfrm>
            <a:off x="1828800" y="4381495"/>
            <a:ext cx="4572000" cy="2057411"/>
          </a:xfrm>
          <a:prstGeom prst="rect">
            <a:avLst/>
          </a:prstGeom>
        </p:spPr>
      </p:pic>
      <p:pic>
        <p:nvPicPr>
          <p:cNvPr id="5" name="Picture 4" descr="TKennedy.POE 3387 - Anolis biporcatus (3).JPG"/>
          <p:cNvPicPr>
            <a:picLocks noChangeAspect="1"/>
          </p:cNvPicPr>
          <p:nvPr/>
        </p:nvPicPr>
        <p:blipFill>
          <a:blip r:embed="rId3"/>
          <a:srcRect t="28441" b="12640"/>
          <a:stretch>
            <a:fillRect/>
          </a:stretch>
        </p:blipFill>
        <p:spPr>
          <a:xfrm>
            <a:off x="7162801" y="5615559"/>
            <a:ext cx="2590801" cy="1013841"/>
          </a:xfrm>
          <a:prstGeom prst="rect">
            <a:avLst/>
          </a:prstGeom>
        </p:spPr>
      </p:pic>
      <p:pic>
        <p:nvPicPr>
          <p:cNvPr id="6" name="Picture 5" descr="Poe.dscn0160.jpg"/>
          <p:cNvPicPr>
            <a:picLocks noChangeAspect="1"/>
          </p:cNvPicPr>
          <p:nvPr/>
        </p:nvPicPr>
        <p:blipFill>
          <a:blip r:embed="rId4"/>
          <a:srcRect t="32813" r="8203" b="6250"/>
          <a:stretch>
            <a:fillRect/>
          </a:stretch>
        </p:blipFill>
        <p:spPr>
          <a:xfrm>
            <a:off x="7162801" y="3947092"/>
            <a:ext cx="2590800" cy="128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12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Species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76400"/>
            <a:ext cx="8229600" cy="3429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Phenetic </a:t>
            </a:r>
          </a:p>
          <a:p>
            <a:pPr lvl="1"/>
            <a:r>
              <a:rPr lang="en-US" dirty="0"/>
              <a:t>Find an individual or population in nature that appears different from other known populations</a:t>
            </a:r>
          </a:p>
          <a:p>
            <a:pPr lvl="1"/>
            <a:r>
              <a:rPr lang="en-US" dirty="0"/>
              <a:t>Compare individuals of purported new species to individuals of known species; search for diagnostic differences</a:t>
            </a:r>
          </a:p>
          <a:p>
            <a:pPr lvl="1"/>
            <a:endParaRPr lang="en-US" dirty="0"/>
          </a:p>
          <a:p>
            <a:r>
              <a:rPr lang="en-US" dirty="0"/>
              <a:t>Phylogenetic</a:t>
            </a:r>
          </a:p>
          <a:p>
            <a:pPr lvl="1"/>
            <a:r>
              <a:rPr lang="en-US" dirty="0"/>
              <a:t>Obtain DNA sequences for multiple individuals from throughout the range of a species</a:t>
            </a:r>
          </a:p>
          <a:p>
            <a:pPr lvl="1"/>
            <a:r>
              <a:rPr lang="en-US" dirty="0"/>
              <a:t>Perform phylogentic analysis</a:t>
            </a:r>
          </a:p>
          <a:p>
            <a:pPr lvl="1"/>
            <a:r>
              <a:rPr lang="en-US" dirty="0"/>
              <a:t>Recognize separate clades with some degree of genetic divergence as separate species </a:t>
            </a:r>
          </a:p>
        </p:txBody>
      </p:sp>
    </p:spTree>
    <p:extLst>
      <p:ext uri="{BB962C8B-B14F-4D97-AF65-F5344CB8AC3E}">
        <p14:creationId xmlns:p14="http://schemas.microsoft.com/office/powerpoint/2010/main" val="2157719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52600" y="152400"/>
            <a:ext cx="5562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Species </a:t>
            </a:r>
            <a:br>
              <a:rPr lang="en-US"/>
            </a:br>
            <a:r>
              <a:rPr lang="en-US"/>
              <a:t>discovery</a:t>
            </a:r>
          </a:p>
        </p:txBody>
      </p:sp>
      <p:sp>
        <p:nvSpPr>
          <p:cNvPr id="9" name="Rectangle 8"/>
          <p:cNvSpPr/>
          <p:nvPr/>
        </p:nvSpPr>
        <p:spPr>
          <a:xfrm>
            <a:off x="8495779" y="6791966"/>
            <a:ext cx="1962411" cy="591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575104" y="5609606"/>
            <a:ext cx="2845496" cy="1857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-76200"/>
            <a:ext cx="5334000" cy="2045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3207"/>
          <a:stretch>
            <a:fillRect/>
          </a:stretch>
        </p:blipFill>
        <p:spPr>
          <a:xfrm>
            <a:off x="2286000" y="1916830"/>
            <a:ext cx="7391400" cy="495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97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Species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362200"/>
            <a:ext cx="8229600" cy="3429000"/>
          </a:xfrm>
        </p:spPr>
        <p:txBody>
          <a:bodyPr>
            <a:normAutofit/>
          </a:bodyPr>
          <a:lstStyle/>
          <a:p>
            <a:r>
              <a:rPr lang="en-US" dirty="0"/>
              <a:t>Name the species</a:t>
            </a:r>
          </a:p>
          <a:p>
            <a:pPr lvl="1"/>
            <a:r>
              <a:rPr lang="en-US" i="1" dirty="0"/>
              <a:t>Anolis </a:t>
            </a:r>
            <a:r>
              <a:rPr lang="en-US" i="1" dirty="0" err="1"/>
              <a:t>purpuronectes</a:t>
            </a:r>
            <a:endParaRPr lang="en-US" i="1" dirty="0"/>
          </a:p>
          <a:p>
            <a:pPr lvl="1"/>
            <a:r>
              <a:rPr lang="en-US" i="1" dirty="0"/>
              <a:t>Anolis </a:t>
            </a:r>
            <a:r>
              <a:rPr lang="en-US" i="1" dirty="0" err="1"/>
              <a:t>elcope</a:t>
            </a:r>
            <a:r>
              <a:rPr lang="en-US" i="1" dirty="0" err="1">
                <a:solidFill>
                  <a:srgbClr val="FF0000"/>
                </a:solidFill>
              </a:rPr>
              <a:t>ensis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i="1" dirty="0"/>
              <a:t>Anolis </a:t>
            </a:r>
            <a:r>
              <a:rPr lang="en-US" i="1" dirty="0" err="1"/>
              <a:t>taylor</a:t>
            </a:r>
            <a:r>
              <a:rPr lang="en-US" i="1" dirty="0" err="1">
                <a:solidFill>
                  <a:srgbClr val="FF0000"/>
                </a:solidFill>
              </a:rPr>
              <a:t>i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i="1" dirty="0"/>
              <a:t>Anolis </a:t>
            </a:r>
            <a:r>
              <a:rPr lang="en-US" i="1" dirty="0" err="1"/>
              <a:t>cochran</a:t>
            </a:r>
            <a:r>
              <a:rPr lang="en-US" i="1" dirty="0" err="1">
                <a:solidFill>
                  <a:srgbClr val="FF0000"/>
                </a:solidFill>
              </a:rPr>
              <a:t>ae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i="1" dirty="0"/>
              <a:t>Anolis </a:t>
            </a:r>
            <a:r>
              <a:rPr lang="en-US" i="1" dirty="0" err="1"/>
              <a:t>williamsmittermeier</a:t>
            </a:r>
            <a:r>
              <a:rPr lang="en-US" i="1" dirty="0" err="1">
                <a:solidFill>
                  <a:srgbClr val="FF0000"/>
                </a:solidFill>
              </a:rPr>
              <a:t>orum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1025" name="Picture 1" descr="page6image2033098256">
            <a:extLst>
              <a:ext uri="{FF2B5EF4-FFF2-40B4-BE49-F238E27FC236}">
                <a16:creationId xmlns:a16="http://schemas.microsoft.com/office/drawing/2014/main" id="{A3712791-9965-A346-BA93-3B1F6B3CA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3" y="1563077"/>
            <a:ext cx="28956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arkeri.sleep3.JPG">
            <a:extLst>
              <a:ext uri="{FF2B5EF4-FFF2-40B4-BE49-F238E27FC236}">
                <a16:creationId xmlns:a16="http://schemas.microsoft.com/office/drawing/2014/main" id="{6A7C628F-41D7-EB44-8D80-12765999A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23" b="14990"/>
          <a:stretch/>
        </p:blipFill>
        <p:spPr bwMode="auto">
          <a:xfrm>
            <a:off x="7479323" y="3874478"/>
            <a:ext cx="2895600" cy="252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7BA5145-4814-EF43-B7D6-040C4EE64D11}"/>
              </a:ext>
            </a:extLst>
          </p:cNvPr>
          <p:cNvSpPr/>
          <p:nvPr/>
        </p:nvSpPr>
        <p:spPr>
          <a:xfrm>
            <a:off x="7848600" y="5562600"/>
            <a:ext cx="533400" cy="4572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21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4407526"/>
            <a:ext cx="3219450" cy="2221874"/>
          </a:xfrm>
          <a:prstGeom prst="rect">
            <a:avLst/>
          </a:prstGeom>
        </p:spPr>
      </p:pic>
      <p:pic>
        <p:nvPicPr>
          <p:cNvPr id="2050" name="Picture 2" descr="Cuban Tree Frog">
            <a:extLst>
              <a:ext uri="{FF2B5EF4-FFF2-40B4-BE49-F238E27FC236}">
                <a16:creationId xmlns:a16="http://schemas.microsoft.com/office/drawing/2014/main" id="{D60B20B1-5272-AD49-BBF3-C372B3874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228600"/>
            <a:ext cx="507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9D23F3-4504-0B42-93C7-6B7DD95716FC}"/>
              </a:ext>
            </a:extLst>
          </p:cNvPr>
          <p:cNvSpPr txBox="1">
            <a:spLocks/>
          </p:cNvSpPr>
          <p:nvPr/>
        </p:nvSpPr>
        <p:spPr>
          <a:xfrm>
            <a:off x="1981200" y="2286000"/>
            <a:ext cx="50292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Name the species</a:t>
            </a:r>
          </a:p>
          <a:p>
            <a:r>
              <a:rPr lang="en-US" dirty="0"/>
              <a:t>Designate a Holotype</a:t>
            </a:r>
          </a:p>
          <a:p>
            <a:r>
              <a:rPr lang="en-US" dirty="0"/>
              <a:t>Diagnose the species</a:t>
            </a:r>
          </a:p>
          <a:p>
            <a:r>
              <a:rPr lang="en-US" dirty="0"/>
              <a:t>Describe the Holotype and variation among paratypes</a:t>
            </a:r>
          </a:p>
          <a:p>
            <a:r>
              <a:rPr lang="en-US" dirty="0"/>
              <a:t>Other data</a:t>
            </a:r>
          </a:p>
          <a:p>
            <a:pPr lvl="1"/>
            <a:r>
              <a:rPr lang="en-US" dirty="0"/>
              <a:t>illustrations, range map, ecology, phylogeny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B35C27F-F28D-C64A-AEEA-48BFCDB44399}"/>
              </a:ext>
            </a:extLst>
          </p:cNvPr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Species description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11396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672A4C-1713-3641-807B-C6279A9B0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7264" y="533400"/>
            <a:ext cx="7869915" cy="6096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8586" y="584656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BC to 1859</a:t>
            </a:r>
          </a:p>
          <a:p>
            <a:pPr lvl="2">
              <a:buClr>
                <a:schemeClr val="tx1"/>
              </a:buClr>
            </a:pPr>
            <a:r>
              <a:rPr lang="en-US" sz="3200" dirty="0"/>
              <a:t>Aristotle (384-322 BC)</a:t>
            </a:r>
          </a:p>
          <a:p>
            <a:pPr lvl="3">
              <a:buClr>
                <a:schemeClr val="tx1"/>
              </a:buClr>
            </a:pPr>
            <a:r>
              <a:rPr lang="en-US" sz="3200" dirty="0"/>
              <a:t>Natural Theology</a:t>
            </a:r>
          </a:p>
          <a:p>
            <a:pPr lvl="3">
              <a:buClr>
                <a:schemeClr val="tx1"/>
              </a:buClr>
            </a:pPr>
            <a:r>
              <a:rPr lang="en-US" sz="3200" dirty="0"/>
              <a:t>Classification system</a:t>
            </a:r>
          </a:p>
          <a:p>
            <a:pPr lvl="4">
              <a:buClr>
                <a:schemeClr val="tx1"/>
              </a:buClr>
            </a:pPr>
            <a:r>
              <a:rPr lang="en-US" sz="3200" dirty="0"/>
              <a:t>Typology</a:t>
            </a:r>
          </a:p>
          <a:p>
            <a:pPr lvl="4">
              <a:buClr>
                <a:schemeClr val="tx1"/>
              </a:buClr>
            </a:pPr>
            <a:r>
              <a:rPr lang="en-US" sz="3200" dirty="0"/>
              <a:t>Scale of Nature</a:t>
            </a:r>
          </a:p>
          <a:p>
            <a:pPr lvl="4">
              <a:buClr>
                <a:schemeClr val="tx1"/>
              </a:buClr>
            </a:pPr>
            <a:r>
              <a:rPr lang="en-US" sz="3200" dirty="0"/>
              <a:t>Traits delimit groups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EE390-35C3-AB4B-B6BD-F925619CD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99" y="1059972"/>
            <a:ext cx="3521529" cy="482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02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B9AEA8-D111-314A-9686-58C03A047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4954" y="381000"/>
            <a:ext cx="8660523" cy="6096000"/>
          </a:xfrm>
        </p:spPr>
      </p:pic>
    </p:spTree>
    <p:extLst>
      <p:ext uri="{BB962C8B-B14F-4D97-AF65-F5344CB8AC3E}">
        <p14:creationId xmlns:p14="http://schemas.microsoft.com/office/powerpoint/2010/main" val="3773537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9119AB9-1D16-6348-BE89-8CA322353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006" y="0"/>
            <a:ext cx="7903195" cy="6823904"/>
          </a:xfrm>
        </p:spPr>
      </p:pic>
    </p:spTree>
    <p:extLst>
      <p:ext uri="{BB962C8B-B14F-4D97-AF65-F5344CB8AC3E}">
        <p14:creationId xmlns:p14="http://schemas.microsoft.com/office/powerpoint/2010/main" val="119639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D866D5-FC5B-0C4B-A8CC-EA155731A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368300"/>
            <a:ext cx="5232400" cy="39751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820658-4257-B046-B929-C5344BAB83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90"/>
          <a:stretch/>
        </p:blipFill>
        <p:spPr>
          <a:xfrm>
            <a:off x="1828800" y="4823517"/>
            <a:ext cx="7339306" cy="2034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8212D2-9A36-3948-9BB6-D9C301CE6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22918"/>
            <a:ext cx="3074842" cy="2034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947975-B95A-D64B-BDDC-5DD494D62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052" y="2101370"/>
            <a:ext cx="3074842" cy="270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304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rouching-cat-624x88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0672" y="1"/>
            <a:ext cx="4775129" cy="6787723"/>
          </a:xfrm>
        </p:spPr>
      </p:pic>
    </p:spTree>
    <p:extLst>
      <p:ext uri="{BB962C8B-B14F-4D97-AF65-F5344CB8AC3E}">
        <p14:creationId xmlns:p14="http://schemas.microsoft.com/office/powerpoint/2010/main" val="2206041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C129D-FBAE-B84C-BE80-CF7F904CB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3"/>
            <a:ext cx="10515600" cy="1325563"/>
          </a:xfrm>
        </p:spPr>
        <p:txBody>
          <a:bodyPr/>
          <a:lstStyle/>
          <a:p>
            <a:r>
              <a:rPr lang="en-US" dirty="0"/>
              <a:t>GVZ Week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DF001-B951-D54F-9599-59008839B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423"/>
            <a:ext cx="10515600" cy="4351338"/>
          </a:xfrm>
        </p:spPr>
        <p:txBody>
          <a:bodyPr/>
          <a:lstStyle/>
          <a:p>
            <a:r>
              <a:rPr lang="en-US" dirty="0"/>
              <a:t>Sources of Information</a:t>
            </a:r>
          </a:p>
          <a:p>
            <a:pPr lvl="1"/>
            <a:r>
              <a:rPr lang="en-US" dirty="0"/>
              <a:t>Nichols </a:t>
            </a:r>
            <a:r>
              <a:rPr lang="en-US" i="1" dirty="0"/>
              <a:t>Death of Expertise</a:t>
            </a:r>
          </a:p>
          <a:p>
            <a:r>
              <a:rPr lang="en-US" dirty="0"/>
              <a:t>History of (Vertebrate) Systematics</a:t>
            </a:r>
          </a:p>
          <a:p>
            <a:r>
              <a:rPr lang="en-US" dirty="0"/>
              <a:t>Species</a:t>
            </a:r>
          </a:p>
          <a:p>
            <a:pPr lvl="1"/>
            <a:r>
              <a:rPr lang="en-US" dirty="0"/>
              <a:t>Concepts</a:t>
            </a:r>
          </a:p>
          <a:p>
            <a:pPr lvl="1"/>
            <a:r>
              <a:rPr lang="en-US" dirty="0"/>
              <a:t>De Queiroz 1998</a:t>
            </a:r>
          </a:p>
          <a:p>
            <a:pPr lvl="2"/>
            <a:r>
              <a:rPr lang="en-US" dirty="0"/>
              <a:t>species definitions we covered</a:t>
            </a:r>
          </a:p>
          <a:p>
            <a:pPr lvl="2"/>
            <a:r>
              <a:rPr lang="en-US" dirty="0"/>
              <a:t>species concept vs species criteria</a:t>
            </a:r>
          </a:p>
          <a:p>
            <a:pPr lvl="2"/>
            <a:r>
              <a:rPr lang="en-US" dirty="0"/>
              <a:t>pp 57-66</a:t>
            </a:r>
          </a:p>
          <a:p>
            <a:pPr lvl="2"/>
            <a:r>
              <a:rPr lang="en-US" dirty="0"/>
              <a:t>General Lineage Concept = Evolutionary Species Concept]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Discovery and description</a:t>
            </a:r>
          </a:p>
          <a:p>
            <a:pPr lvl="2"/>
            <a:r>
              <a:rPr lang="en-US" dirty="0"/>
              <a:t>Ryan et al. 2010, </a:t>
            </a:r>
            <a:r>
              <a:rPr lang="en-US" dirty="0" err="1"/>
              <a:t>Yañez</a:t>
            </a:r>
            <a:r>
              <a:rPr lang="en-US" dirty="0"/>
              <a:t>-Munoz et al. 2018</a:t>
            </a:r>
          </a:p>
        </p:txBody>
      </p:sp>
      <p:pic>
        <p:nvPicPr>
          <p:cNvPr id="3074" name="Picture 2" descr="Forky - Wikipedia">
            <a:extLst>
              <a:ext uri="{FF2B5EF4-FFF2-40B4-BE49-F238E27FC236}">
                <a16:creationId xmlns:a16="http://schemas.microsoft.com/office/drawing/2014/main" id="{6410ABE8-B56F-DE43-A207-9EF57F7B1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046" y="1392617"/>
            <a:ext cx="2627025" cy="373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484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8586" y="584656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BC to 1859</a:t>
            </a:r>
          </a:p>
          <a:p>
            <a:pPr lvl="2">
              <a:buClr>
                <a:schemeClr val="bg1">
                  <a:lumMod val="75000"/>
                </a:schemeClr>
              </a:buClr>
            </a:pPr>
            <a:r>
              <a:rPr lang="en-US" sz="3200" dirty="0">
                <a:solidFill>
                  <a:schemeClr val="bg2"/>
                </a:solidFill>
              </a:rPr>
              <a:t>Aristotle (384-322 BC)</a:t>
            </a:r>
          </a:p>
          <a:p>
            <a:pPr lvl="3">
              <a:buClr>
                <a:schemeClr val="bg1">
                  <a:lumMod val="75000"/>
                </a:schemeClr>
              </a:buClr>
            </a:pPr>
            <a:r>
              <a:rPr lang="en-US" sz="3200" dirty="0">
                <a:solidFill>
                  <a:schemeClr val="bg2"/>
                </a:solidFill>
              </a:rPr>
              <a:t>Natural Theology</a:t>
            </a:r>
          </a:p>
          <a:p>
            <a:pPr lvl="3">
              <a:buClr>
                <a:schemeClr val="bg1">
                  <a:lumMod val="75000"/>
                </a:schemeClr>
              </a:buClr>
            </a:pPr>
            <a:r>
              <a:rPr lang="en-US" sz="3200" dirty="0">
                <a:solidFill>
                  <a:schemeClr val="bg2"/>
                </a:solidFill>
              </a:rPr>
              <a:t>Classification system</a:t>
            </a:r>
          </a:p>
          <a:p>
            <a:pPr lvl="4">
              <a:buClr>
                <a:schemeClr val="bg1">
                  <a:lumMod val="75000"/>
                </a:schemeClr>
              </a:buClr>
            </a:pPr>
            <a:r>
              <a:rPr lang="en-US" sz="3200" dirty="0">
                <a:solidFill>
                  <a:schemeClr val="bg2"/>
                </a:solidFill>
              </a:rPr>
              <a:t>Typology</a:t>
            </a:r>
          </a:p>
          <a:p>
            <a:pPr lvl="4">
              <a:buClr>
                <a:schemeClr val="bg1">
                  <a:lumMod val="75000"/>
                </a:schemeClr>
              </a:buClr>
            </a:pPr>
            <a:r>
              <a:rPr lang="en-US" sz="3200" dirty="0">
                <a:solidFill>
                  <a:schemeClr val="bg2"/>
                </a:solidFill>
              </a:rPr>
              <a:t>Scale of Nature</a:t>
            </a:r>
          </a:p>
          <a:p>
            <a:pPr lvl="2"/>
            <a:r>
              <a:rPr lang="en-US" sz="3200" dirty="0"/>
              <a:t>Carl Linnaeus (1707-1778)</a:t>
            </a:r>
          </a:p>
          <a:p>
            <a:pPr lvl="3"/>
            <a:r>
              <a:rPr lang="en-US" sz="3200" dirty="0"/>
              <a:t>Systema Naturae</a:t>
            </a:r>
          </a:p>
          <a:p>
            <a:pPr lvl="3"/>
            <a:r>
              <a:rPr lang="en-US" sz="3200" dirty="0"/>
              <a:t>Standardized Taxonomy</a:t>
            </a:r>
          </a:p>
          <a:p>
            <a:pPr lvl="4"/>
            <a:r>
              <a:rPr lang="en-US" sz="3200" dirty="0"/>
              <a:t>Genus + species</a:t>
            </a:r>
          </a:p>
          <a:p>
            <a:pPr lvl="4"/>
            <a:r>
              <a:rPr lang="en-US" sz="3200" dirty="0"/>
              <a:t>Kingdom, Phylum...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606" y="2057400"/>
            <a:ext cx="2993195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0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46AB25A-4CB9-324F-935D-EE4C77006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0"/>
            <a:ext cx="10863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748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199" y="1191976"/>
            <a:ext cx="9546771" cy="4525963"/>
          </a:xfrm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sz="3200" dirty="0"/>
              <a:t>BC to 1859: Prevailing views</a:t>
            </a:r>
          </a:p>
          <a:p>
            <a:pPr lvl="1">
              <a:buClr>
                <a:schemeClr val="tx1"/>
              </a:buClr>
            </a:pPr>
            <a:r>
              <a:rPr lang="en-US" sz="3200" dirty="0"/>
              <a:t>No phylogeny (no evolution)</a:t>
            </a:r>
          </a:p>
          <a:p>
            <a:pPr lvl="1">
              <a:buClr>
                <a:schemeClr val="tx1"/>
              </a:buClr>
            </a:pPr>
            <a:r>
              <a:rPr lang="en-US" sz="3200" dirty="0"/>
              <a:t>Natural theology</a:t>
            </a:r>
          </a:p>
          <a:p>
            <a:pPr lvl="1">
              <a:buClr>
                <a:schemeClr val="tx1"/>
              </a:buClr>
            </a:pPr>
            <a:r>
              <a:rPr lang="en-US" sz="3200" dirty="0"/>
              <a:t>Linnaeus' system</a:t>
            </a:r>
          </a:p>
          <a:p>
            <a:pPr lvl="1">
              <a:buClr>
                <a:schemeClr val="tx1"/>
              </a:buClr>
            </a:pPr>
            <a:r>
              <a:rPr lang="en-US" sz="3200" dirty="0"/>
              <a:t>Taxonomy based on traits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0C3050-48E7-5143-A771-8D14F4D8D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877"/>
            <a:ext cx="2901723" cy="390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895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199" y="1191976"/>
            <a:ext cx="9546771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2"/>
                </a:solidFill>
              </a:rPr>
              <a:t>BC to 1859: Prevailing views</a:t>
            </a:r>
          </a:p>
          <a:p>
            <a:pPr lvl="1"/>
            <a:r>
              <a:rPr lang="en-US" sz="3200" dirty="0">
                <a:solidFill>
                  <a:schemeClr val="bg2"/>
                </a:solidFill>
              </a:rPr>
              <a:t>No phylogeny (no evolution)</a:t>
            </a:r>
          </a:p>
          <a:p>
            <a:pPr lvl="1"/>
            <a:r>
              <a:rPr lang="en-US" sz="3200" dirty="0">
                <a:solidFill>
                  <a:schemeClr val="bg2"/>
                </a:solidFill>
              </a:rPr>
              <a:t>Natural theology</a:t>
            </a:r>
          </a:p>
          <a:p>
            <a:pPr lvl="1">
              <a:buClr>
                <a:schemeClr val="bg2"/>
              </a:buClr>
            </a:pPr>
            <a:r>
              <a:rPr lang="en-US" sz="3200" dirty="0">
                <a:solidFill>
                  <a:schemeClr val="bg2"/>
                </a:solidFill>
              </a:rPr>
              <a:t>Linnaeus' system</a:t>
            </a:r>
          </a:p>
          <a:p>
            <a:pPr lvl="1">
              <a:buClr>
                <a:schemeClr val="bg2"/>
              </a:buClr>
            </a:pPr>
            <a:r>
              <a:rPr lang="en-US" sz="3200" dirty="0">
                <a:solidFill>
                  <a:schemeClr val="bg2"/>
                </a:solidFill>
              </a:rPr>
              <a:t>Taxonomy based on traits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3200" dirty="0"/>
              <a:t>BC to 1859: Exceptions</a:t>
            </a:r>
          </a:p>
          <a:p>
            <a:pPr lvl="1">
              <a:buClr>
                <a:schemeClr val="tx1"/>
              </a:buClr>
            </a:pPr>
            <a:r>
              <a:rPr sz="3200" dirty="0"/>
              <a:t>Georges-Louis Leclerc, Comte de Buffon</a:t>
            </a:r>
            <a:r>
              <a:rPr lang="en-US" sz="3200" dirty="0"/>
              <a:t> (1707-1788)</a:t>
            </a:r>
          </a:p>
          <a:p>
            <a:pPr lvl="1">
              <a:buClr>
                <a:schemeClr val="tx1"/>
              </a:buClr>
            </a:pPr>
            <a:r>
              <a:rPr lang="en-US" sz="3200" dirty="0"/>
              <a:t>Erasmus Darwin (1731-1802)</a:t>
            </a:r>
          </a:p>
          <a:p>
            <a:pPr lvl="1">
              <a:buClr>
                <a:schemeClr val="tx1"/>
              </a:buClr>
            </a:pPr>
            <a:r>
              <a:rPr lang="en-US" sz="3200" dirty="0"/>
              <a:t>JB Lamarck (1744-1829)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4589D-B18F-404C-8B9D-BF3D3E762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877"/>
            <a:ext cx="2901723" cy="390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Anaximander: pre-Socratic Greek philosopher (0610 - 0547 ...">
            <a:extLst>
              <a:ext uri="{FF2B5EF4-FFF2-40B4-BE49-F238E27FC236}">
                <a16:creationId xmlns:a16="http://schemas.microsoft.com/office/drawing/2014/main" id="{894959FA-8552-0C46-A8BF-FCD2AE02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086" y="666877"/>
            <a:ext cx="2901722" cy="290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809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9140" y="1409701"/>
            <a:ext cx="67437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1859-1960s</a:t>
            </a:r>
          </a:p>
          <a:p>
            <a:pPr lvl="2"/>
            <a:r>
              <a:rPr lang="en-US" sz="3200" dirty="0"/>
              <a:t>Evolution (1859)</a:t>
            </a:r>
          </a:p>
          <a:p>
            <a:pPr lvl="3"/>
            <a:r>
              <a:rPr lang="en-US" sz="3200" dirty="0"/>
              <a:t>Darwin, Wallace, Huxley, Matthew</a:t>
            </a:r>
          </a:p>
          <a:p>
            <a:pPr lvl="2"/>
            <a:r>
              <a:rPr lang="en-US" sz="3200" dirty="0"/>
              <a:t>Modern Synthesis (1930s-1940s)</a:t>
            </a:r>
          </a:p>
          <a:p>
            <a:pPr lvl="3"/>
            <a:r>
              <a:rPr lang="en-US" sz="3200" dirty="0"/>
              <a:t>Inheritance + Natural Selection</a:t>
            </a:r>
          </a:p>
          <a:p>
            <a:pPr lvl="3"/>
            <a:r>
              <a:rPr lang="en-US" sz="3200" dirty="0"/>
              <a:t>Mayr, Fisher, Wright, Dobzhansky, Simpson</a:t>
            </a:r>
          </a:p>
          <a:p>
            <a:pPr lvl="3"/>
            <a:endParaRPr lang="en-US" sz="3200" dirty="0"/>
          </a:p>
        </p:txBody>
      </p:sp>
      <p:pic>
        <p:nvPicPr>
          <p:cNvPr id="14340" name="Picture 4" descr="matthew, patrick on naval timber a ||| prose ||| sotheby's ...">
            <a:extLst>
              <a:ext uri="{FF2B5EF4-FFF2-40B4-BE49-F238E27FC236}">
                <a16:creationId xmlns:a16="http://schemas.microsoft.com/office/drawing/2014/main" id="{9C97757E-354D-FA48-B138-44D8D72B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774" y="270974"/>
            <a:ext cx="4124440" cy="631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On the Origin of Species - Wikipedia">
            <a:extLst>
              <a:ext uri="{FF2B5EF4-FFF2-40B4-BE49-F238E27FC236}">
                <a16:creationId xmlns:a16="http://schemas.microsoft.com/office/drawing/2014/main" id="{490F03FE-2A89-C148-B7D5-484BA6664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567" y="212271"/>
            <a:ext cx="4007508" cy="643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62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3490</TotalTime>
  <Words>1314</Words>
  <Application>Microsoft Macintosh PowerPoint</Application>
  <PresentationFormat>Widescreen</PresentationFormat>
  <Paragraphs>221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GVZ 2023 Lecture 2</vt:lpstr>
      <vt:lpstr>Systematics</vt:lpstr>
      <vt:lpstr>History of (Vertebrate) Systematics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GVZ 2023 Lecture 2</vt:lpstr>
      <vt:lpstr>Species definitions</vt:lpstr>
      <vt:lpstr>Species definitions</vt:lpstr>
      <vt:lpstr>Species definitions</vt:lpstr>
      <vt:lpstr>Species definitions</vt:lpstr>
      <vt:lpstr>Species definitions</vt:lpstr>
      <vt:lpstr>Species definitions</vt:lpstr>
      <vt:lpstr>PowerPoint Presentation</vt:lpstr>
      <vt:lpstr>PowerPoint Presentation</vt:lpstr>
      <vt:lpstr>PowerPoint Presentation</vt:lpstr>
      <vt:lpstr>PowerPoint Presentation</vt:lpstr>
      <vt:lpstr>Species (Frost and Kluge 1994; deQueiroz 1998)</vt:lpstr>
      <vt:lpstr>Species (Frost and Kluge 1994; de Queiroz 1998)</vt:lpstr>
      <vt:lpstr>Species (Frost and Kluge 1994; de Queiroz 1998)</vt:lpstr>
      <vt:lpstr>PowerPoint Presentation</vt:lpstr>
      <vt:lpstr>Species concepts: History</vt:lpstr>
      <vt:lpstr>Species concepts: History</vt:lpstr>
      <vt:lpstr>Species concepts: History</vt:lpstr>
      <vt:lpstr>Summary/important aspects of species</vt:lpstr>
      <vt:lpstr>PowerPoint Presentation</vt:lpstr>
      <vt:lpstr>Species discovery</vt:lpstr>
      <vt:lpstr>Species discovery</vt:lpstr>
      <vt:lpstr>Species  discovery</vt:lpstr>
      <vt:lpstr>Species description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GVZ Week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 Ray</dc:creator>
  <cp:lastModifiedBy>Ray Ray</cp:lastModifiedBy>
  <cp:revision>18</cp:revision>
  <dcterms:created xsi:type="dcterms:W3CDTF">2021-08-10T22:31:54Z</dcterms:created>
  <dcterms:modified xsi:type="dcterms:W3CDTF">2023-08-24T15:15:24Z</dcterms:modified>
</cp:coreProperties>
</file>