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61"/>
  </p:notesMasterIdLst>
  <p:sldIdLst>
    <p:sldId id="257" r:id="rId3"/>
    <p:sldId id="419" r:id="rId4"/>
    <p:sldId id="425" r:id="rId5"/>
    <p:sldId id="431" r:id="rId6"/>
    <p:sldId id="424" r:id="rId7"/>
    <p:sldId id="493" r:id="rId8"/>
    <p:sldId id="423" r:id="rId9"/>
    <p:sldId id="501" r:id="rId10"/>
    <p:sldId id="441" r:id="rId11"/>
    <p:sldId id="382" r:id="rId12"/>
    <p:sldId id="469" r:id="rId13"/>
    <p:sldId id="325" r:id="rId14"/>
    <p:sldId id="439" r:id="rId15"/>
    <p:sldId id="468" r:id="rId16"/>
    <p:sldId id="443" r:id="rId17"/>
    <p:sldId id="497" r:id="rId18"/>
    <p:sldId id="498" r:id="rId19"/>
    <p:sldId id="422" r:id="rId20"/>
    <p:sldId id="496" r:id="rId21"/>
    <p:sldId id="475" r:id="rId22"/>
    <p:sldId id="481" r:id="rId23"/>
    <p:sldId id="483" r:id="rId24"/>
    <p:sldId id="476" r:id="rId25"/>
    <p:sldId id="479" r:id="rId26"/>
    <p:sldId id="480" r:id="rId27"/>
    <p:sldId id="478" r:id="rId28"/>
    <p:sldId id="477" r:id="rId29"/>
    <p:sldId id="482" r:id="rId30"/>
    <p:sldId id="485" r:id="rId31"/>
    <p:sldId id="499" r:id="rId32"/>
    <p:sldId id="484" r:id="rId33"/>
    <p:sldId id="486" r:id="rId34"/>
    <p:sldId id="487" r:id="rId35"/>
    <p:sldId id="488" r:id="rId36"/>
    <p:sldId id="489" r:id="rId37"/>
    <p:sldId id="490" r:id="rId38"/>
    <p:sldId id="491" r:id="rId39"/>
    <p:sldId id="472" r:id="rId40"/>
    <p:sldId id="471" r:id="rId41"/>
    <p:sldId id="438" r:id="rId42"/>
    <p:sldId id="500" r:id="rId43"/>
    <p:sldId id="437" r:id="rId44"/>
    <p:sldId id="440" r:id="rId45"/>
    <p:sldId id="459" r:id="rId46"/>
    <p:sldId id="463" r:id="rId47"/>
    <p:sldId id="450" r:id="rId48"/>
    <p:sldId id="464" r:id="rId49"/>
    <p:sldId id="452" r:id="rId50"/>
    <p:sldId id="453" r:id="rId51"/>
    <p:sldId id="494" r:id="rId52"/>
    <p:sldId id="460" r:id="rId53"/>
    <p:sldId id="454" r:id="rId54"/>
    <p:sldId id="492" r:id="rId55"/>
    <p:sldId id="461" r:id="rId56"/>
    <p:sldId id="465" r:id="rId57"/>
    <p:sldId id="466" r:id="rId58"/>
    <p:sldId id="430" r:id="rId59"/>
    <p:sldId id="467"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43" autoAdjust="0"/>
    <p:restoredTop sz="94522" autoAdjust="0"/>
  </p:normalViewPr>
  <p:slideViewPr>
    <p:cSldViewPr snapToObjects="1">
      <p:cViewPr>
        <p:scale>
          <a:sx n="132" d="100"/>
          <a:sy n="132" d="100"/>
        </p:scale>
        <p:origin x="1448" y="-256"/>
      </p:cViewPr>
      <p:guideLst>
        <p:guide orient="horz" pos="22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3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CB2A31-C81B-9C4E-9510-96709C27EC31}" type="datetimeFigureOut">
              <a:rPr lang="en-US" smtClean="0"/>
              <a:pPr/>
              <a:t>11/2/23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3D402C-6659-024F-9248-3258F2A7D9F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8596DAC7-F122-DF42-9B44-F5287C29F52C}" type="slidenum">
              <a:rPr lang="en-US">
                <a:latin typeface="Arial" pitchFamily="-84" charset="0"/>
                <a:ea typeface="ＭＳ Ｐゴシック" pitchFamily="-84" charset="-128"/>
                <a:cs typeface="ＭＳ Ｐゴシック" pitchFamily="-84" charset="-128"/>
              </a:rPr>
              <a:pPr/>
              <a:t>1</a:t>
            </a:fld>
            <a:endParaRPr lang="en-US">
              <a:latin typeface="Arial" pitchFamily="-84" charset="0"/>
              <a:ea typeface="ＭＳ Ｐゴシック" pitchFamily="-84" charset="-128"/>
              <a:cs typeface="ＭＳ Ｐゴシック" pitchFamily="-84"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4001076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10</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2FD64289-169D-AA42-B2DA-9A7E750FA2FF}" type="slidenum">
              <a:rPr lang="en-US"/>
              <a:pPr/>
              <a:t>11</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16342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13</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501269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14</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105257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15</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851620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3D28B7-AE43-8547-8112-5435C36E0A9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506142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3D28B7-AE43-8547-8112-5435C36E0A9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501608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3D28B7-AE43-8547-8112-5435C36E0A9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107125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3D28B7-AE43-8547-8112-5435C36E0A9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375403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43</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1903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2</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44</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468331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45</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117622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46</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564376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47</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648891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49</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930188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50</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385718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52</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515942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53</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626404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55</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215120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2FD64289-169D-AA42-B2DA-9A7E750FA2FF}" type="slidenum">
              <a:rPr lang="en-US"/>
              <a:pPr/>
              <a:t>3</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13346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4</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4233999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5</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720352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6</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214018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7</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459139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8</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17048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43D28B7-AE43-8547-8112-5435C36E0A9A}" type="slidenum">
              <a:rPr lang="en-US"/>
              <a:pPr/>
              <a:t>9</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997189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2EC51E-C631-1046-9D1C-C911A6BE72D5}" type="datetimeFigureOut">
              <a:rPr lang="en-US" smtClean="0"/>
              <a:pPr/>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55238-41DC-8C4D-9B2A-50F4BF108AD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2EC51E-C631-1046-9D1C-C911A6BE72D5}" type="datetimeFigureOut">
              <a:rPr lang="en-US" smtClean="0"/>
              <a:pPr/>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55238-41DC-8C4D-9B2A-50F4BF108AD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2EC51E-C631-1046-9D1C-C911A6BE72D5}" type="datetimeFigureOut">
              <a:rPr lang="en-US" smtClean="0"/>
              <a:pPr/>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55238-41DC-8C4D-9B2A-50F4BF108AD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417D94-0EDF-2148-929F-409EC385372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DDA0E5-EFB3-3140-9185-ECB564CEBF18}" type="slidenum">
              <a:rPr lang="en-US"/>
              <a:pPr>
                <a:defRPr/>
              </a:pPr>
              <a:t>‹#›</a:t>
            </a:fld>
            <a:endParaRPr lang="en-US"/>
          </a:p>
        </p:txBody>
      </p:sp>
    </p:spTree>
    <p:extLst>
      <p:ext uri="{BB962C8B-B14F-4D97-AF65-F5344CB8AC3E}">
        <p14:creationId xmlns:p14="http://schemas.microsoft.com/office/powerpoint/2010/main" val="3297496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64909B-D149-C34E-A344-6E6D018DB39F}" type="slidenum">
              <a:rPr lang="en-US"/>
              <a:pPr>
                <a:defRPr/>
              </a:pPr>
              <a:t>‹#›</a:t>
            </a:fld>
            <a:endParaRPr lang="en-US"/>
          </a:p>
        </p:txBody>
      </p:sp>
    </p:spTree>
    <p:extLst>
      <p:ext uri="{BB962C8B-B14F-4D97-AF65-F5344CB8AC3E}">
        <p14:creationId xmlns:p14="http://schemas.microsoft.com/office/powerpoint/2010/main" val="305163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CA022A-0E05-654B-8680-D7BEFEB6B222}" type="slidenum">
              <a:rPr lang="en-US"/>
              <a:pPr>
                <a:defRPr/>
              </a:pPr>
              <a:t>‹#›</a:t>
            </a:fld>
            <a:endParaRPr lang="en-US"/>
          </a:p>
        </p:txBody>
      </p:sp>
    </p:spTree>
    <p:extLst>
      <p:ext uri="{BB962C8B-B14F-4D97-AF65-F5344CB8AC3E}">
        <p14:creationId xmlns:p14="http://schemas.microsoft.com/office/powerpoint/2010/main" val="3173357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B791E7-2FDD-B341-82F6-08489AF7AE3E}" type="slidenum">
              <a:rPr lang="en-US"/>
              <a:pPr>
                <a:defRPr/>
              </a:pPr>
              <a:t>‹#›</a:t>
            </a:fld>
            <a:endParaRPr lang="en-US"/>
          </a:p>
        </p:txBody>
      </p:sp>
    </p:spTree>
    <p:extLst>
      <p:ext uri="{BB962C8B-B14F-4D97-AF65-F5344CB8AC3E}">
        <p14:creationId xmlns:p14="http://schemas.microsoft.com/office/powerpoint/2010/main" val="3634748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A3BF64-E984-0241-BD99-FFAE47ED78DA}" type="slidenum">
              <a:rPr lang="en-US"/>
              <a:pPr>
                <a:defRPr/>
              </a:pPr>
              <a:t>‹#›</a:t>
            </a:fld>
            <a:endParaRPr lang="en-US"/>
          </a:p>
        </p:txBody>
      </p:sp>
    </p:spTree>
    <p:extLst>
      <p:ext uri="{BB962C8B-B14F-4D97-AF65-F5344CB8AC3E}">
        <p14:creationId xmlns:p14="http://schemas.microsoft.com/office/powerpoint/2010/main" val="3832689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02C96B7-6EE2-D34C-B2FE-60CDE5131950}" type="slidenum">
              <a:rPr lang="en-US"/>
              <a:pPr>
                <a:defRPr/>
              </a:pPr>
              <a:t>‹#›</a:t>
            </a:fld>
            <a:endParaRPr lang="en-US"/>
          </a:p>
        </p:txBody>
      </p:sp>
    </p:spTree>
    <p:extLst>
      <p:ext uri="{BB962C8B-B14F-4D97-AF65-F5344CB8AC3E}">
        <p14:creationId xmlns:p14="http://schemas.microsoft.com/office/powerpoint/2010/main" val="1945791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E82D208-F46E-0A44-AEDE-F9007AB300C9}" type="slidenum">
              <a:rPr lang="en-US"/>
              <a:pPr>
                <a:defRPr/>
              </a:pPr>
              <a:t>‹#›</a:t>
            </a:fld>
            <a:endParaRPr lang="en-US"/>
          </a:p>
        </p:txBody>
      </p:sp>
    </p:spTree>
    <p:extLst>
      <p:ext uri="{BB962C8B-B14F-4D97-AF65-F5344CB8AC3E}">
        <p14:creationId xmlns:p14="http://schemas.microsoft.com/office/powerpoint/2010/main" val="922891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2EC51E-C631-1046-9D1C-C911A6BE72D5}" type="datetimeFigureOut">
              <a:rPr lang="en-US" smtClean="0"/>
              <a:pPr/>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55238-41DC-8C4D-9B2A-50F4BF108AD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B82B35-3403-A546-87DA-09445F8BA3EA}" type="slidenum">
              <a:rPr lang="en-US"/>
              <a:pPr>
                <a:defRPr/>
              </a:pPr>
              <a:t>‹#›</a:t>
            </a:fld>
            <a:endParaRPr lang="en-US"/>
          </a:p>
        </p:txBody>
      </p:sp>
    </p:spTree>
    <p:extLst>
      <p:ext uri="{BB962C8B-B14F-4D97-AF65-F5344CB8AC3E}">
        <p14:creationId xmlns:p14="http://schemas.microsoft.com/office/powerpoint/2010/main" val="3713213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904588-1878-CB4E-9B83-600CA6C4EAB8}" type="slidenum">
              <a:rPr lang="en-US"/>
              <a:pPr>
                <a:defRPr/>
              </a:pPr>
              <a:t>‹#›</a:t>
            </a:fld>
            <a:endParaRPr lang="en-US"/>
          </a:p>
        </p:txBody>
      </p:sp>
    </p:spTree>
    <p:extLst>
      <p:ext uri="{BB962C8B-B14F-4D97-AF65-F5344CB8AC3E}">
        <p14:creationId xmlns:p14="http://schemas.microsoft.com/office/powerpoint/2010/main" val="3429788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432A93-A3A2-AB43-A0E5-A2E6784855A2}" type="slidenum">
              <a:rPr lang="en-US"/>
              <a:pPr>
                <a:defRPr/>
              </a:pPr>
              <a:t>‹#›</a:t>
            </a:fld>
            <a:endParaRPr lang="en-US"/>
          </a:p>
        </p:txBody>
      </p:sp>
    </p:spTree>
    <p:extLst>
      <p:ext uri="{BB962C8B-B14F-4D97-AF65-F5344CB8AC3E}">
        <p14:creationId xmlns:p14="http://schemas.microsoft.com/office/powerpoint/2010/main" val="2903653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EDBB90-C403-F349-A718-F4D8D0B493AF}" type="slidenum">
              <a:rPr lang="en-US"/>
              <a:pPr>
                <a:defRPr/>
              </a:pPr>
              <a:t>‹#›</a:t>
            </a:fld>
            <a:endParaRPr lang="en-US"/>
          </a:p>
        </p:txBody>
      </p:sp>
    </p:spTree>
    <p:extLst>
      <p:ext uri="{BB962C8B-B14F-4D97-AF65-F5344CB8AC3E}">
        <p14:creationId xmlns:p14="http://schemas.microsoft.com/office/powerpoint/2010/main" val="1104873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B2FD9B-45B3-EE45-9CB1-FA775D355891}" type="slidenum">
              <a:rPr lang="en-US"/>
              <a:pPr>
                <a:defRPr/>
              </a:pPr>
              <a:t>‹#›</a:t>
            </a:fld>
            <a:endParaRPr lang="en-US"/>
          </a:p>
        </p:txBody>
      </p:sp>
    </p:spTree>
    <p:extLst>
      <p:ext uri="{BB962C8B-B14F-4D97-AF65-F5344CB8AC3E}">
        <p14:creationId xmlns:p14="http://schemas.microsoft.com/office/powerpoint/2010/main" val="573280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2EC51E-C631-1046-9D1C-C911A6BE72D5}" type="datetimeFigureOut">
              <a:rPr lang="en-US" smtClean="0"/>
              <a:pPr/>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55238-41DC-8C4D-9B2A-50F4BF108AD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2EC51E-C631-1046-9D1C-C911A6BE72D5}" type="datetimeFigureOut">
              <a:rPr lang="en-US" smtClean="0"/>
              <a:pPr/>
              <a:t>11/2/23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55238-41DC-8C4D-9B2A-50F4BF108AD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2EC51E-C631-1046-9D1C-C911A6BE72D5}" type="datetimeFigureOut">
              <a:rPr lang="en-US" smtClean="0"/>
              <a:pPr/>
              <a:t>11/2/23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655238-41DC-8C4D-9B2A-50F4BF108AD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2EC51E-C631-1046-9D1C-C911A6BE72D5}" type="datetimeFigureOut">
              <a:rPr lang="en-US" smtClean="0"/>
              <a:pPr/>
              <a:t>11/2/23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655238-41DC-8C4D-9B2A-50F4BF108AD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2EC51E-C631-1046-9D1C-C911A6BE72D5}" type="datetimeFigureOut">
              <a:rPr lang="en-US" smtClean="0"/>
              <a:pPr/>
              <a:t>11/2/23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55238-41DC-8C4D-9B2A-50F4BF108AD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2EC51E-C631-1046-9D1C-C911A6BE72D5}" type="datetimeFigureOut">
              <a:rPr lang="en-US" smtClean="0"/>
              <a:pPr/>
              <a:t>11/2/23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55238-41DC-8C4D-9B2A-50F4BF108AD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2EC51E-C631-1046-9D1C-C911A6BE72D5}" type="datetimeFigureOut">
              <a:rPr lang="en-US" smtClean="0"/>
              <a:pPr/>
              <a:t>11/2/23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55238-41DC-8C4D-9B2A-50F4BF108AD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2EC51E-C631-1046-9D1C-C911A6BE72D5}" type="datetimeFigureOut">
              <a:rPr lang="en-US" smtClean="0"/>
              <a:pPr/>
              <a:t>11/2/23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55238-41DC-8C4D-9B2A-50F4BF108AD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a:defRPr>
            </a:lvl1pPr>
          </a:lstStyle>
          <a:p>
            <a:pPr>
              <a:defRPr/>
            </a:pPr>
            <a:fld id="{5EA28255-9C59-1048-A5DA-38FE4539E4D4}" type="slidenum">
              <a:rPr lang="en-US"/>
              <a:pPr>
                <a:defRPr/>
              </a:pPr>
              <a:t>‹#›</a:t>
            </a:fld>
            <a:endParaRPr lang="en-US"/>
          </a:p>
        </p:txBody>
      </p:sp>
    </p:spTree>
    <p:extLst>
      <p:ext uri="{BB962C8B-B14F-4D97-AF65-F5344CB8AC3E}">
        <p14:creationId xmlns:p14="http://schemas.microsoft.com/office/powerpoint/2010/main" val="274320330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a:solidFill>
            <a:schemeClr val="tx2"/>
          </a:solidFill>
          <a:latin typeface="Calibri"/>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tiff"/></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tiff"/><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0.tiff"/><Relationship Id="rId4" Type="http://schemas.openxmlformats.org/officeDocument/2006/relationships/image" Target="../media/image29.tif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tiff"/><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7.png"/><Relationship Id="rId4" Type="http://schemas.openxmlformats.org/officeDocument/2006/relationships/notesSlide" Target="../notesSlides/notesSlide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978B8C-33E9-3C43-BC40-56DB7E5D86C0}"/>
              </a:ext>
            </a:extLst>
          </p:cNvPr>
          <p:cNvSpPr>
            <a:spLocks noGrp="1"/>
          </p:cNvSpPr>
          <p:nvPr>
            <p:ph type="title"/>
          </p:nvPr>
        </p:nvSpPr>
        <p:spPr>
          <a:xfrm>
            <a:off x="685800" y="609600"/>
            <a:ext cx="7772400" cy="1143000"/>
          </a:xfrm>
        </p:spPr>
        <p:txBody>
          <a:bodyPr/>
          <a:lstStyle/>
          <a:p>
            <a:r>
              <a:rPr lang="en-US" dirty="0"/>
              <a:t>GVZ 2 November 2023</a:t>
            </a:r>
          </a:p>
        </p:txBody>
      </p:sp>
      <p:sp>
        <p:nvSpPr>
          <p:cNvPr id="9" name="Content Placeholder 2">
            <a:extLst>
              <a:ext uri="{FF2B5EF4-FFF2-40B4-BE49-F238E27FC236}">
                <a16:creationId xmlns:a16="http://schemas.microsoft.com/office/drawing/2014/main" id="{7203CB7F-586A-6D44-A173-D85B52F1490A}"/>
              </a:ext>
            </a:extLst>
          </p:cNvPr>
          <p:cNvSpPr txBox="1">
            <a:spLocks/>
          </p:cNvSpPr>
          <p:nvPr/>
        </p:nvSpPr>
        <p:spPr bwMode="auto">
          <a:xfrm>
            <a:off x="152400" y="2019301"/>
            <a:ext cx="5829300" cy="30861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a:lstStyle>
          <a:p>
            <a:pPr marL="0" indent="0">
              <a:buNone/>
            </a:pPr>
            <a:endParaRPr lang="en-US" sz="2800" kern="0" dirty="0"/>
          </a:p>
          <a:p>
            <a:r>
              <a:rPr lang="en-US" sz="2800" kern="0" dirty="0" err="1"/>
              <a:t>Nonavian</a:t>
            </a:r>
            <a:r>
              <a:rPr lang="en-US" sz="2800" kern="0" dirty="0"/>
              <a:t> dinosaurs</a:t>
            </a:r>
          </a:p>
          <a:p>
            <a:r>
              <a:rPr lang="en-US" sz="2800" kern="0" dirty="0"/>
              <a:t>NM dinosaurs</a:t>
            </a:r>
          </a:p>
          <a:p>
            <a:r>
              <a:rPr lang="en-US" sz="2800" kern="0" dirty="0" err="1"/>
              <a:t>Nondinosaurs</a:t>
            </a:r>
            <a:endParaRPr lang="en-US" sz="2800" kern="0" dirty="0"/>
          </a:p>
          <a:p>
            <a:endParaRPr lang="en-US" sz="2000" kern="0" dirty="0"/>
          </a:p>
          <a:p>
            <a:pPr marL="457200" lvl="1" indent="0">
              <a:buNone/>
            </a:pPr>
            <a:endParaRPr lang="en-US" sz="2400" kern="0" dirty="0"/>
          </a:p>
        </p:txBody>
      </p:sp>
      <p:pic>
        <p:nvPicPr>
          <p:cNvPr id="3" name="Picture 2">
            <a:extLst>
              <a:ext uri="{FF2B5EF4-FFF2-40B4-BE49-F238E27FC236}">
                <a16:creationId xmlns:a16="http://schemas.microsoft.com/office/drawing/2014/main" id="{F469F637-D36F-69D8-0715-A0BE1604C58E}"/>
              </a:ext>
            </a:extLst>
          </p:cNvPr>
          <p:cNvPicPr>
            <a:picLocks noChangeAspect="1"/>
          </p:cNvPicPr>
          <p:nvPr/>
        </p:nvPicPr>
        <p:blipFill>
          <a:blip r:embed="rId3"/>
          <a:stretch>
            <a:fillRect/>
          </a:stretch>
        </p:blipFill>
        <p:spPr>
          <a:xfrm>
            <a:off x="3810000" y="2590800"/>
            <a:ext cx="4889500" cy="3482932"/>
          </a:xfrm>
          <a:prstGeom prst="rect">
            <a:avLst/>
          </a:prstGeom>
        </p:spPr>
      </p:pic>
    </p:spTree>
    <p:extLst>
      <p:ext uri="{BB962C8B-B14F-4D97-AF65-F5344CB8AC3E}">
        <p14:creationId xmlns:p14="http://schemas.microsoft.com/office/powerpoint/2010/main" val="463272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30CC49-B2CE-864B-B1B2-85760DB9A77C}"/>
              </a:ext>
            </a:extLst>
          </p:cNvPr>
          <p:cNvPicPr>
            <a:picLocks noChangeAspect="1"/>
          </p:cNvPicPr>
          <p:nvPr/>
        </p:nvPicPr>
        <p:blipFill rotWithShape="1">
          <a:blip r:embed="rId3"/>
          <a:srcRect l="33846"/>
          <a:stretch/>
        </p:blipFill>
        <p:spPr>
          <a:xfrm>
            <a:off x="5181600" y="1295400"/>
            <a:ext cx="3276600" cy="5082268"/>
          </a:xfrm>
          <a:prstGeom prst="rect">
            <a:avLst/>
          </a:prstGeom>
        </p:spPr>
      </p:pic>
      <p:pic>
        <p:nvPicPr>
          <p:cNvPr id="1028" name="Picture 4" descr="Tyrannosaurus | Dinosaur Wiki | Fandom">
            <a:extLst>
              <a:ext uri="{FF2B5EF4-FFF2-40B4-BE49-F238E27FC236}">
                <a16:creationId xmlns:a16="http://schemas.microsoft.com/office/drawing/2014/main" id="{E65DCEFC-64A0-3F41-8FE2-614E9E04F6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 y="2070100"/>
            <a:ext cx="4318000" cy="4559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E4023D5-A5B6-6348-B23C-EF2812BDD28C}"/>
              </a:ext>
            </a:extLst>
          </p:cNvPr>
          <p:cNvSpPr txBox="1"/>
          <p:nvPr/>
        </p:nvSpPr>
        <p:spPr>
          <a:xfrm>
            <a:off x="914400" y="917601"/>
            <a:ext cx="1967013" cy="584775"/>
          </a:xfrm>
          <a:prstGeom prst="rect">
            <a:avLst/>
          </a:prstGeom>
          <a:noFill/>
        </p:spPr>
        <p:txBody>
          <a:bodyPr wrap="none" rtlCol="0">
            <a:spAutoFit/>
          </a:bodyPr>
          <a:lstStyle/>
          <a:p>
            <a:r>
              <a:rPr lang="en-US" sz="3200" dirty="0"/>
              <a:t>Theropods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304800"/>
            <a:ext cx="7772400" cy="1143000"/>
          </a:xfrm>
        </p:spPr>
        <p:txBody>
          <a:bodyPr>
            <a:normAutofit fontScale="90000"/>
          </a:bodyPr>
          <a:lstStyle/>
          <a:p>
            <a:pPr eaLnBrk="1" hangingPunct="1"/>
            <a:r>
              <a:rPr lang="en-US"/>
              <a:t>Synapomorphies of Aves </a:t>
            </a:r>
            <a:br>
              <a:rPr lang="en-US"/>
            </a:br>
            <a:r>
              <a:rPr lang="en-US" sz="2800"/>
              <a:t>(most shared with theropods)</a:t>
            </a:r>
            <a:endParaRPr lang="en-US"/>
          </a:p>
        </p:txBody>
      </p:sp>
      <p:pic>
        <p:nvPicPr>
          <p:cNvPr id="7" name="Picture 6" descr="bird_evo.jpg"/>
          <p:cNvPicPr>
            <a:picLocks noChangeAspect="1"/>
          </p:cNvPicPr>
          <p:nvPr/>
        </p:nvPicPr>
        <p:blipFill>
          <a:blip r:embed="rId3"/>
          <a:stretch>
            <a:fillRect/>
          </a:stretch>
        </p:blipFill>
        <p:spPr>
          <a:xfrm rot="16200000">
            <a:off x="1941668" y="1280954"/>
            <a:ext cx="4884922" cy="5675813"/>
          </a:xfrm>
          <a:prstGeom prst="rect">
            <a:avLst/>
          </a:prstGeom>
        </p:spPr>
      </p:pic>
    </p:spTree>
    <p:extLst>
      <p:ext uri="{BB962C8B-B14F-4D97-AF65-F5344CB8AC3E}">
        <p14:creationId xmlns:p14="http://schemas.microsoft.com/office/powerpoint/2010/main" val="920644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t="39633"/>
          <a:stretch>
            <a:fillRect/>
          </a:stretch>
        </p:blipFill>
        <p:spPr>
          <a:xfrm>
            <a:off x="3357869" y="1037451"/>
            <a:ext cx="5633731" cy="4829949"/>
          </a:xfrm>
          <a:prstGeom prst="rect">
            <a:avLst/>
          </a:prstGeom>
        </p:spPr>
      </p:pic>
      <p:pic>
        <p:nvPicPr>
          <p:cNvPr id="7" name="Picture 6"/>
          <p:cNvPicPr>
            <a:picLocks noChangeAspect="1"/>
          </p:cNvPicPr>
          <p:nvPr/>
        </p:nvPicPr>
        <p:blipFill>
          <a:blip r:embed="rId2"/>
          <a:srcRect l="46906" r="2345" b="59450"/>
          <a:stretch>
            <a:fillRect/>
          </a:stretch>
        </p:blipFill>
        <p:spPr>
          <a:xfrm>
            <a:off x="0" y="226258"/>
            <a:ext cx="2859054" cy="3244445"/>
          </a:xfrm>
          <a:prstGeom prst="rect">
            <a:avLst/>
          </a:prstGeom>
        </p:spPr>
      </p:pic>
      <p:pic>
        <p:nvPicPr>
          <p:cNvPr id="8" name="Picture 7"/>
          <p:cNvPicPr>
            <a:picLocks noChangeAspect="1"/>
          </p:cNvPicPr>
          <p:nvPr/>
        </p:nvPicPr>
        <p:blipFill>
          <a:blip r:embed="rId3"/>
          <a:stretch>
            <a:fillRect/>
          </a:stretch>
        </p:blipFill>
        <p:spPr>
          <a:xfrm>
            <a:off x="209550" y="3810000"/>
            <a:ext cx="2762250" cy="284876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7AA34E-8D45-04E4-2DDB-81E8AB4B0630}"/>
              </a:ext>
            </a:extLst>
          </p:cNvPr>
          <p:cNvPicPr>
            <a:picLocks noChangeAspect="1"/>
          </p:cNvPicPr>
          <p:nvPr/>
        </p:nvPicPr>
        <p:blipFill>
          <a:blip r:embed="rId3"/>
          <a:stretch>
            <a:fillRect/>
          </a:stretch>
        </p:blipFill>
        <p:spPr>
          <a:xfrm>
            <a:off x="97715" y="228600"/>
            <a:ext cx="6629400" cy="2243087"/>
          </a:xfrm>
          <a:prstGeom prst="rect">
            <a:avLst/>
          </a:prstGeom>
        </p:spPr>
      </p:pic>
      <p:pic>
        <p:nvPicPr>
          <p:cNvPr id="8" name="Picture 7">
            <a:extLst>
              <a:ext uri="{FF2B5EF4-FFF2-40B4-BE49-F238E27FC236}">
                <a16:creationId xmlns:a16="http://schemas.microsoft.com/office/drawing/2014/main" id="{40A2BD44-0B13-AA96-B158-28BBB42696FA}"/>
              </a:ext>
            </a:extLst>
          </p:cNvPr>
          <p:cNvPicPr>
            <a:picLocks noChangeAspect="1"/>
          </p:cNvPicPr>
          <p:nvPr/>
        </p:nvPicPr>
        <p:blipFill>
          <a:blip r:embed="rId4"/>
          <a:stretch>
            <a:fillRect/>
          </a:stretch>
        </p:blipFill>
        <p:spPr>
          <a:xfrm>
            <a:off x="95922" y="3283839"/>
            <a:ext cx="5867400" cy="3500232"/>
          </a:xfrm>
          <a:prstGeom prst="rect">
            <a:avLst/>
          </a:prstGeom>
        </p:spPr>
      </p:pic>
      <p:sp>
        <p:nvSpPr>
          <p:cNvPr id="10" name="Rectangle 9">
            <a:extLst>
              <a:ext uri="{FF2B5EF4-FFF2-40B4-BE49-F238E27FC236}">
                <a16:creationId xmlns:a16="http://schemas.microsoft.com/office/drawing/2014/main" id="{0DC930FC-5A90-451C-D982-35F44E88BBDA}"/>
              </a:ext>
            </a:extLst>
          </p:cNvPr>
          <p:cNvSpPr/>
          <p:nvPr/>
        </p:nvSpPr>
        <p:spPr>
          <a:xfrm>
            <a:off x="5181600" y="2360595"/>
            <a:ext cx="3962400" cy="2862322"/>
          </a:xfrm>
          <a:prstGeom prst="rect">
            <a:avLst/>
          </a:prstGeom>
        </p:spPr>
        <p:txBody>
          <a:bodyPr wrap="square">
            <a:spAutoFit/>
          </a:bodyPr>
          <a:lstStyle/>
          <a:p>
            <a:r>
              <a:rPr lang="en-US" dirty="0">
                <a:latin typeface=""/>
              </a:rPr>
              <a:t>"…theropods such as Tyrannosaurus and Allosaurus were endotherms with baboon- and monkey-like numbers of telencephalic</a:t>
            </a:r>
          </a:p>
          <a:p>
            <a:r>
              <a:rPr lang="en-US" dirty="0">
                <a:latin typeface=""/>
              </a:rPr>
              <a:t>neurons, respectively, which would make these animals not only giant but also </a:t>
            </a:r>
            <a:r>
              <a:rPr lang="en-US" dirty="0" err="1">
                <a:latin typeface=""/>
              </a:rPr>
              <a:t>longlived</a:t>
            </a:r>
            <a:r>
              <a:rPr lang="en-US" dirty="0">
                <a:latin typeface=""/>
              </a:rPr>
              <a:t> and endowed with flexible cognition, and thus even more magnificent predators than previously thought."</a:t>
            </a:r>
            <a:endParaRPr lang="en-US" dirty="0"/>
          </a:p>
        </p:txBody>
      </p:sp>
    </p:spTree>
    <p:extLst>
      <p:ext uri="{BB962C8B-B14F-4D97-AF65-F5344CB8AC3E}">
        <p14:creationId xmlns:p14="http://schemas.microsoft.com/office/powerpoint/2010/main" val="2998809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4023D5-A5B6-6348-B23C-EF2812BDD28C}"/>
              </a:ext>
            </a:extLst>
          </p:cNvPr>
          <p:cNvSpPr txBox="1"/>
          <p:nvPr/>
        </p:nvSpPr>
        <p:spPr>
          <a:xfrm>
            <a:off x="458486" y="304800"/>
            <a:ext cx="4196790" cy="584775"/>
          </a:xfrm>
          <a:prstGeom prst="rect">
            <a:avLst/>
          </a:prstGeom>
          <a:noFill/>
        </p:spPr>
        <p:txBody>
          <a:bodyPr wrap="none" rtlCol="0">
            <a:spAutoFit/>
          </a:bodyPr>
          <a:lstStyle/>
          <a:p>
            <a:r>
              <a:rPr lang="en-US" sz="3200" dirty="0"/>
              <a:t>Theropods: </a:t>
            </a:r>
            <a:r>
              <a:rPr lang="en-US" sz="3200" i="1" dirty="0"/>
              <a:t>Spinosaurus</a:t>
            </a:r>
          </a:p>
        </p:txBody>
      </p:sp>
      <p:pic>
        <p:nvPicPr>
          <p:cNvPr id="4098" name="Picture 2">
            <a:extLst>
              <a:ext uri="{FF2B5EF4-FFF2-40B4-BE49-F238E27FC236}">
                <a16:creationId xmlns:a16="http://schemas.microsoft.com/office/drawing/2014/main" id="{1BC37FF2-3AA8-EA41-B8D2-70080B5F0F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3503914" cy="23359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AC93718-C1F8-2E40-A1AE-58B42574D006}"/>
              </a:ext>
            </a:extLst>
          </p:cNvPr>
          <p:cNvPicPr>
            <a:picLocks noChangeAspect="1"/>
          </p:cNvPicPr>
          <p:nvPr/>
        </p:nvPicPr>
        <p:blipFill>
          <a:blip r:embed="rId4"/>
          <a:stretch>
            <a:fillRect/>
          </a:stretch>
        </p:blipFill>
        <p:spPr>
          <a:xfrm>
            <a:off x="3962401" y="4343400"/>
            <a:ext cx="5181600" cy="1828260"/>
          </a:xfrm>
          <a:prstGeom prst="rect">
            <a:avLst/>
          </a:prstGeom>
        </p:spPr>
      </p:pic>
      <p:pic>
        <p:nvPicPr>
          <p:cNvPr id="4100" name="Picture 4" descr="Spinosaurus by Elden Ardiente: badassanimals">
            <a:extLst>
              <a:ext uri="{FF2B5EF4-FFF2-40B4-BE49-F238E27FC236}">
                <a16:creationId xmlns:a16="http://schemas.microsoft.com/office/drawing/2014/main" id="{080318D1-B641-A147-9E8F-3E9A29DF98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714" y="4113903"/>
            <a:ext cx="36576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F5F32EC-E74E-574B-B01B-0BC4E1F843D1}"/>
              </a:ext>
            </a:extLst>
          </p:cNvPr>
          <p:cNvPicPr>
            <a:picLocks noChangeAspect="1"/>
          </p:cNvPicPr>
          <p:nvPr/>
        </p:nvPicPr>
        <p:blipFill>
          <a:blip r:embed="rId6"/>
          <a:stretch>
            <a:fillRect/>
          </a:stretch>
        </p:blipFill>
        <p:spPr>
          <a:xfrm>
            <a:off x="4191000" y="1219200"/>
            <a:ext cx="4800600" cy="2130068"/>
          </a:xfrm>
          <a:prstGeom prst="rect">
            <a:avLst/>
          </a:prstGeom>
        </p:spPr>
      </p:pic>
    </p:spTree>
    <p:extLst>
      <p:ext uri="{BB962C8B-B14F-4D97-AF65-F5344CB8AC3E}">
        <p14:creationId xmlns:p14="http://schemas.microsoft.com/office/powerpoint/2010/main" val="1173391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4023D5-A5B6-6348-B23C-EF2812BDD28C}"/>
              </a:ext>
            </a:extLst>
          </p:cNvPr>
          <p:cNvSpPr txBox="1"/>
          <p:nvPr/>
        </p:nvSpPr>
        <p:spPr>
          <a:xfrm>
            <a:off x="458486" y="304800"/>
            <a:ext cx="4196790" cy="584775"/>
          </a:xfrm>
          <a:prstGeom prst="rect">
            <a:avLst/>
          </a:prstGeom>
          <a:noFill/>
        </p:spPr>
        <p:txBody>
          <a:bodyPr wrap="none" rtlCol="0">
            <a:spAutoFit/>
          </a:bodyPr>
          <a:lstStyle/>
          <a:p>
            <a:r>
              <a:rPr lang="en-US" sz="3200" dirty="0"/>
              <a:t>Theropods: </a:t>
            </a:r>
            <a:r>
              <a:rPr lang="en-US" sz="3200" i="1" dirty="0"/>
              <a:t>Spinosaurus</a:t>
            </a:r>
          </a:p>
        </p:txBody>
      </p:sp>
    </p:spTree>
    <p:extLst>
      <p:ext uri="{BB962C8B-B14F-4D97-AF65-F5344CB8AC3E}">
        <p14:creationId xmlns:p14="http://schemas.microsoft.com/office/powerpoint/2010/main" val="2318251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NOS">
            <a:extLst>
              <a:ext uri="{FF2B5EF4-FFF2-40B4-BE49-F238E27FC236}">
                <a16:creationId xmlns:a16="http://schemas.microsoft.com/office/drawing/2014/main" id="{7BB35FDE-469D-DF4E-B4C7-475B53C7CA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591" b="19192"/>
          <a:stretch/>
        </p:blipFill>
        <p:spPr bwMode="auto">
          <a:xfrm>
            <a:off x="1104900" y="1206049"/>
            <a:ext cx="2628900" cy="2237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9B8A4B2-CFD8-D149-B0C5-E1E76720F199}"/>
              </a:ext>
            </a:extLst>
          </p:cNvPr>
          <p:cNvPicPr>
            <a:picLocks noChangeAspect="1"/>
          </p:cNvPicPr>
          <p:nvPr/>
        </p:nvPicPr>
        <p:blipFill>
          <a:blip r:embed="rId4"/>
          <a:stretch>
            <a:fillRect/>
          </a:stretch>
        </p:blipFill>
        <p:spPr>
          <a:xfrm>
            <a:off x="2001837" y="381000"/>
            <a:ext cx="4394200" cy="717864"/>
          </a:xfrm>
          <a:prstGeom prst="rect">
            <a:avLst/>
          </a:prstGeom>
        </p:spPr>
      </p:pic>
    </p:spTree>
    <p:extLst>
      <p:ext uri="{BB962C8B-B14F-4D97-AF65-F5344CB8AC3E}">
        <p14:creationId xmlns:p14="http://schemas.microsoft.com/office/powerpoint/2010/main" val="1085476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a:extLst>
              <a:ext uri="{FF2B5EF4-FFF2-40B4-BE49-F238E27FC236}">
                <a16:creationId xmlns:a16="http://schemas.microsoft.com/office/drawing/2014/main" id="{21CCAEE8-2471-C846-A6D6-307BBC595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0"/>
            <a:ext cx="8549640" cy="6705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NOS">
            <a:extLst>
              <a:ext uri="{FF2B5EF4-FFF2-40B4-BE49-F238E27FC236}">
                <a16:creationId xmlns:a16="http://schemas.microsoft.com/office/drawing/2014/main" id="{7BB35FDE-469D-DF4E-B4C7-475B53C7CA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591" b="19192"/>
          <a:stretch/>
        </p:blipFill>
        <p:spPr bwMode="auto">
          <a:xfrm>
            <a:off x="1104900" y="1206049"/>
            <a:ext cx="2628900" cy="2237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9B8A4B2-CFD8-D149-B0C5-E1E76720F199}"/>
              </a:ext>
            </a:extLst>
          </p:cNvPr>
          <p:cNvPicPr>
            <a:picLocks noChangeAspect="1"/>
          </p:cNvPicPr>
          <p:nvPr/>
        </p:nvPicPr>
        <p:blipFill>
          <a:blip r:embed="rId5"/>
          <a:stretch>
            <a:fillRect/>
          </a:stretch>
        </p:blipFill>
        <p:spPr>
          <a:xfrm>
            <a:off x="2001837" y="381000"/>
            <a:ext cx="4394200" cy="717864"/>
          </a:xfrm>
          <a:prstGeom prst="rect">
            <a:avLst/>
          </a:prstGeom>
        </p:spPr>
      </p:pic>
    </p:spTree>
    <p:extLst>
      <p:ext uri="{BB962C8B-B14F-4D97-AF65-F5344CB8AC3E}">
        <p14:creationId xmlns:p14="http://schemas.microsoft.com/office/powerpoint/2010/main" val="1747790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ure 1">
            <a:extLst>
              <a:ext uri="{FF2B5EF4-FFF2-40B4-BE49-F238E27FC236}">
                <a16:creationId xmlns:a16="http://schemas.microsoft.com/office/drawing/2014/main" id="{4D211128-AA27-5842-BF09-0F170914A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666875" y="0"/>
            <a:ext cx="58086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2493D96-D56F-4342-A490-2713BA78FAAC}"/>
              </a:ext>
            </a:extLst>
          </p:cNvPr>
          <p:cNvPicPr>
            <a:picLocks noChangeAspect="1"/>
          </p:cNvPicPr>
          <p:nvPr/>
        </p:nvPicPr>
        <p:blipFill>
          <a:blip r:embed="rId4"/>
          <a:stretch>
            <a:fillRect/>
          </a:stretch>
        </p:blipFill>
        <p:spPr>
          <a:xfrm>
            <a:off x="4343400" y="5717288"/>
            <a:ext cx="4704432" cy="692244"/>
          </a:xfrm>
          <a:prstGeom prst="rect">
            <a:avLst/>
          </a:prstGeom>
        </p:spPr>
      </p:pic>
      <p:pic>
        <p:nvPicPr>
          <p:cNvPr id="4" name="Picture 3">
            <a:extLst>
              <a:ext uri="{FF2B5EF4-FFF2-40B4-BE49-F238E27FC236}">
                <a16:creationId xmlns:a16="http://schemas.microsoft.com/office/drawing/2014/main" id="{68A298C9-9087-9448-910E-C91B92F2B69F}"/>
              </a:ext>
            </a:extLst>
          </p:cNvPr>
          <p:cNvPicPr>
            <a:picLocks noChangeAspect="1"/>
          </p:cNvPicPr>
          <p:nvPr/>
        </p:nvPicPr>
        <p:blipFill>
          <a:blip r:embed="rId5"/>
          <a:stretch>
            <a:fillRect/>
          </a:stretch>
        </p:blipFill>
        <p:spPr>
          <a:xfrm>
            <a:off x="4419600" y="6400007"/>
            <a:ext cx="2159000" cy="317500"/>
          </a:xfrm>
          <a:prstGeom prst="rect">
            <a:avLst/>
          </a:prstGeom>
        </p:spPr>
      </p:pic>
    </p:spTree>
    <p:extLst>
      <p:ext uri="{BB962C8B-B14F-4D97-AF65-F5344CB8AC3E}">
        <p14:creationId xmlns:p14="http://schemas.microsoft.com/office/powerpoint/2010/main" val="4093389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184828-78FF-8F16-3A8F-991801B2F323}"/>
              </a:ext>
            </a:extLst>
          </p:cNvPr>
          <p:cNvPicPr>
            <a:picLocks noChangeAspect="1"/>
          </p:cNvPicPr>
          <p:nvPr/>
        </p:nvPicPr>
        <p:blipFill>
          <a:blip r:embed="rId3"/>
          <a:stretch>
            <a:fillRect/>
          </a:stretch>
        </p:blipFill>
        <p:spPr>
          <a:xfrm>
            <a:off x="228600" y="80889"/>
            <a:ext cx="5753100" cy="2159936"/>
          </a:xfrm>
          <a:prstGeom prst="rect">
            <a:avLst/>
          </a:prstGeom>
        </p:spPr>
      </p:pic>
      <p:pic>
        <p:nvPicPr>
          <p:cNvPr id="7" name="Picture 6">
            <a:extLst>
              <a:ext uri="{FF2B5EF4-FFF2-40B4-BE49-F238E27FC236}">
                <a16:creationId xmlns:a16="http://schemas.microsoft.com/office/drawing/2014/main" id="{C1E1C191-5C67-9EE4-68D2-378226BB6355}"/>
              </a:ext>
            </a:extLst>
          </p:cNvPr>
          <p:cNvPicPr>
            <a:picLocks noChangeAspect="1"/>
          </p:cNvPicPr>
          <p:nvPr/>
        </p:nvPicPr>
        <p:blipFill>
          <a:blip r:embed="rId4"/>
          <a:stretch>
            <a:fillRect/>
          </a:stretch>
        </p:blipFill>
        <p:spPr>
          <a:xfrm>
            <a:off x="4569655" y="2234264"/>
            <a:ext cx="4334300" cy="4521200"/>
          </a:xfrm>
          <a:prstGeom prst="rect">
            <a:avLst/>
          </a:prstGeom>
        </p:spPr>
      </p:pic>
      <p:pic>
        <p:nvPicPr>
          <p:cNvPr id="11" name="Picture 10">
            <a:extLst>
              <a:ext uri="{FF2B5EF4-FFF2-40B4-BE49-F238E27FC236}">
                <a16:creationId xmlns:a16="http://schemas.microsoft.com/office/drawing/2014/main" id="{3395ED44-366E-B3DD-37FB-54A7A670755E}"/>
              </a:ext>
            </a:extLst>
          </p:cNvPr>
          <p:cNvPicPr>
            <a:picLocks noChangeAspect="1"/>
          </p:cNvPicPr>
          <p:nvPr/>
        </p:nvPicPr>
        <p:blipFill>
          <a:blip r:embed="rId5"/>
          <a:stretch>
            <a:fillRect/>
          </a:stretch>
        </p:blipFill>
        <p:spPr>
          <a:xfrm>
            <a:off x="-16412" y="2783449"/>
            <a:ext cx="4523662" cy="3403600"/>
          </a:xfrm>
          <a:prstGeom prst="rect">
            <a:avLst/>
          </a:prstGeom>
        </p:spPr>
      </p:pic>
    </p:spTree>
    <p:extLst>
      <p:ext uri="{BB962C8B-B14F-4D97-AF65-F5344CB8AC3E}">
        <p14:creationId xmlns:p14="http://schemas.microsoft.com/office/powerpoint/2010/main" val="3912787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A6053EAD-AA0A-3A48-8D4D-54C9A565A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04800"/>
            <a:ext cx="4953000" cy="63342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2A6DAC-9E6D-FA4E-AC5C-7C082300A2ED}"/>
              </a:ext>
            </a:extLst>
          </p:cNvPr>
          <p:cNvSpPr txBox="1"/>
          <p:nvPr/>
        </p:nvSpPr>
        <p:spPr>
          <a:xfrm>
            <a:off x="4114800" y="3352800"/>
            <a:ext cx="1189749" cy="369332"/>
          </a:xfrm>
          <a:prstGeom prst="rect">
            <a:avLst/>
          </a:prstGeom>
          <a:noFill/>
        </p:spPr>
        <p:txBody>
          <a:bodyPr wrap="none" rtlCol="0">
            <a:spAutoFit/>
          </a:bodyPr>
          <a:lstStyle/>
          <a:p>
            <a:r>
              <a:rPr lang="en-US" dirty="0"/>
              <a:t>Dinosauria</a:t>
            </a:r>
          </a:p>
        </p:txBody>
      </p:sp>
      <p:sp>
        <p:nvSpPr>
          <p:cNvPr id="3" name="Oval 2">
            <a:extLst>
              <a:ext uri="{FF2B5EF4-FFF2-40B4-BE49-F238E27FC236}">
                <a16:creationId xmlns:a16="http://schemas.microsoft.com/office/drawing/2014/main" id="{E1B44715-0112-0E49-9974-B4798BF85FF4}"/>
              </a:ext>
            </a:extLst>
          </p:cNvPr>
          <p:cNvSpPr/>
          <p:nvPr/>
        </p:nvSpPr>
        <p:spPr>
          <a:xfrm>
            <a:off x="3962400" y="3276600"/>
            <a:ext cx="152400" cy="152400"/>
          </a:xfrm>
          <a:prstGeom prst="ellipse">
            <a:avLst/>
          </a:prstGeom>
          <a:solidFill>
            <a:srgbClr val="FF0000"/>
          </a:solidFill>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4C94250-E89A-7741-84E2-B9C8286CAA8F}"/>
              </a:ext>
            </a:extLst>
          </p:cNvPr>
          <p:cNvSpPr/>
          <p:nvPr/>
        </p:nvSpPr>
        <p:spPr>
          <a:xfrm>
            <a:off x="6324600" y="304800"/>
            <a:ext cx="762000" cy="762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CA0547E-7199-174F-B1AA-8F56D89C5771}"/>
              </a:ext>
            </a:extLst>
          </p:cNvPr>
          <p:cNvSpPr/>
          <p:nvPr/>
        </p:nvSpPr>
        <p:spPr>
          <a:xfrm>
            <a:off x="2628900" y="2514600"/>
            <a:ext cx="762000" cy="762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323D665-B9F0-5E4E-BBC1-377EAC0D3358}"/>
              </a:ext>
            </a:extLst>
          </p:cNvPr>
          <p:cNvSpPr/>
          <p:nvPr/>
        </p:nvSpPr>
        <p:spPr>
          <a:xfrm>
            <a:off x="3124200" y="4045197"/>
            <a:ext cx="495300" cy="45060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4FDA117-7D2C-3946-AF49-3720B9FAB081}"/>
              </a:ext>
            </a:extLst>
          </p:cNvPr>
          <p:cNvSpPr/>
          <p:nvPr/>
        </p:nvSpPr>
        <p:spPr>
          <a:xfrm>
            <a:off x="3695700" y="4121397"/>
            <a:ext cx="495300" cy="45060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8844AF-C38D-3541-850B-1643AF20AC1C}"/>
              </a:ext>
            </a:extLst>
          </p:cNvPr>
          <p:cNvSpPr/>
          <p:nvPr/>
        </p:nvSpPr>
        <p:spPr>
          <a:xfrm>
            <a:off x="4305300" y="4502397"/>
            <a:ext cx="571500" cy="60300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D92DF45-82D8-C642-BCDC-3830295D8142}"/>
              </a:ext>
            </a:extLst>
          </p:cNvPr>
          <p:cNvSpPr/>
          <p:nvPr/>
        </p:nvSpPr>
        <p:spPr>
          <a:xfrm>
            <a:off x="4572000" y="5188197"/>
            <a:ext cx="571500" cy="60300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665A8E-5FE0-E4B3-7D69-0EF17B13C5F1}"/>
              </a:ext>
            </a:extLst>
          </p:cNvPr>
          <p:cNvSpPr>
            <a:spLocks noGrp="1"/>
          </p:cNvSpPr>
          <p:nvPr>
            <p:ph type="title"/>
          </p:nvPr>
        </p:nvSpPr>
        <p:spPr/>
        <p:txBody>
          <a:bodyPr>
            <a:normAutofit fontScale="90000"/>
          </a:bodyPr>
          <a:lstStyle/>
          <a:p>
            <a:r>
              <a:rPr lang="en-US" dirty="0"/>
              <a:t>Were </a:t>
            </a:r>
            <a:r>
              <a:rPr lang="en-US" dirty="0" err="1"/>
              <a:t>nonavian</a:t>
            </a:r>
            <a:r>
              <a:rPr lang="en-US" dirty="0"/>
              <a:t> dinosaurs ectotherms or endotherms?</a:t>
            </a:r>
          </a:p>
        </p:txBody>
      </p:sp>
      <p:pic>
        <p:nvPicPr>
          <p:cNvPr id="1026" name="Picture 2" descr="GEOL 104 Dinosaur Physiology">
            <a:extLst>
              <a:ext uri="{FF2B5EF4-FFF2-40B4-BE49-F238E27FC236}">
                <a16:creationId xmlns:a16="http://schemas.microsoft.com/office/drawing/2014/main" id="{06D336A8-0571-BE6A-CD89-A165791B7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244" y="1663986"/>
            <a:ext cx="5243512" cy="5041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03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665A8E-5FE0-E4B3-7D69-0EF17B13C5F1}"/>
              </a:ext>
            </a:extLst>
          </p:cNvPr>
          <p:cNvSpPr>
            <a:spLocks noGrp="1"/>
          </p:cNvSpPr>
          <p:nvPr>
            <p:ph type="title"/>
          </p:nvPr>
        </p:nvSpPr>
        <p:spPr/>
        <p:txBody>
          <a:bodyPr>
            <a:normAutofit fontScale="90000"/>
          </a:bodyPr>
          <a:lstStyle/>
          <a:p>
            <a:r>
              <a:rPr lang="en-US" dirty="0"/>
              <a:t>Were </a:t>
            </a:r>
            <a:r>
              <a:rPr lang="en-US" dirty="0" err="1"/>
              <a:t>nonavian</a:t>
            </a:r>
            <a:r>
              <a:rPr lang="en-US" dirty="0"/>
              <a:t> dinosaurs ectotherms?</a:t>
            </a:r>
          </a:p>
        </p:txBody>
      </p:sp>
      <p:sp>
        <p:nvSpPr>
          <p:cNvPr id="17" name="Content Placeholder 16">
            <a:extLst>
              <a:ext uri="{FF2B5EF4-FFF2-40B4-BE49-F238E27FC236}">
                <a16:creationId xmlns:a16="http://schemas.microsoft.com/office/drawing/2014/main" id="{51448D3D-9A1F-E91D-8A7E-E976C3835F81}"/>
              </a:ext>
            </a:extLst>
          </p:cNvPr>
          <p:cNvSpPr>
            <a:spLocks noGrp="1"/>
          </p:cNvSpPr>
          <p:nvPr>
            <p:ph idx="1"/>
          </p:nvPr>
        </p:nvSpPr>
        <p:spPr/>
        <p:txBody>
          <a:bodyPr>
            <a:normAutofit/>
          </a:bodyPr>
          <a:lstStyle/>
          <a:p>
            <a:r>
              <a:rPr lang="en-US" sz="2000" dirty="0"/>
              <a:t>Given: Ancestors of dinosaurs are ectotherms and </a:t>
            </a:r>
            <a:r>
              <a:rPr lang="en-US" sz="2000" dirty="0" err="1"/>
              <a:t>nonavian</a:t>
            </a:r>
            <a:r>
              <a:rPr lang="en-US" sz="2000" dirty="0"/>
              <a:t> dinosaurs appear </a:t>
            </a:r>
            <a:r>
              <a:rPr lang="en-US" sz="2000" dirty="0" err="1"/>
              <a:t>lizardlike</a:t>
            </a:r>
            <a:r>
              <a:rPr lang="en-US" sz="2000" dirty="0"/>
              <a:t> (they have scales, teeth, etc.), not birdlike. </a:t>
            </a:r>
          </a:p>
          <a:p>
            <a:r>
              <a:rPr lang="en-US" sz="2000" dirty="0"/>
              <a:t>Hypothesis: Because lizards are ectotherms, </a:t>
            </a:r>
            <a:r>
              <a:rPr lang="en-US" sz="2000" dirty="0" err="1"/>
              <a:t>nonavian</a:t>
            </a:r>
            <a:r>
              <a:rPr lang="en-US" sz="2000" dirty="0"/>
              <a:t> dinosaurs must be ectotherms. </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8194" name="Picture 2" descr="Komodo Dragon vs T-Rex: Who Would Win in a Fight? - AZ Animals">
            <a:extLst>
              <a:ext uri="{FF2B5EF4-FFF2-40B4-BE49-F238E27FC236}">
                <a16:creationId xmlns:a16="http://schemas.microsoft.com/office/drawing/2014/main" id="{895CE0F9-3EE2-287E-5C65-73535D450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124200"/>
            <a:ext cx="5103456" cy="218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834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665A8E-5FE0-E4B3-7D69-0EF17B13C5F1}"/>
              </a:ext>
            </a:extLst>
          </p:cNvPr>
          <p:cNvSpPr>
            <a:spLocks noGrp="1"/>
          </p:cNvSpPr>
          <p:nvPr>
            <p:ph type="title"/>
          </p:nvPr>
        </p:nvSpPr>
        <p:spPr/>
        <p:txBody>
          <a:bodyPr>
            <a:normAutofit fontScale="90000"/>
          </a:bodyPr>
          <a:lstStyle/>
          <a:p>
            <a:r>
              <a:rPr lang="en-US" dirty="0"/>
              <a:t>Were </a:t>
            </a:r>
            <a:r>
              <a:rPr lang="en-US" dirty="0" err="1"/>
              <a:t>nonavian</a:t>
            </a:r>
            <a:r>
              <a:rPr lang="en-US" dirty="0"/>
              <a:t> dinosaurs ectotherms?</a:t>
            </a:r>
          </a:p>
        </p:txBody>
      </p:sp>
      <p:sp>
        <p:nvSpPr>
          <p:cNvPr id="17" name="Content Placeholder 16">
            <a:extLst>
              <a:ext uri="{FF2B5EF4-FFF2-40B4-BE49-F238E27FC236}">
                <a16:creationId xmlns:a16="http://schemas.microsoft.com/office/drawing/2014/main" id="{51448D3D-9A1F-E91D-8A7E-E976C3835F81}"/>
              </a:ext>
            </a:extLst>
          </p:cNvPr>
          <p:cNvSpPr>
            <a:spLocks noGrp="1"/>
          </p:cNvSpPr>
          <p:nvPr>
            <p:ph idx="1"/>
          </p:nvPr>
        </p:nvSpPr>
        <p:spPr/>
        <p:txBody>
          <a:bodyPr>
            <a:normAutofit/>
          </a:bodyPr>
          <a:lstStyle/>
          <a:p>
            <a:r>
              <a:rPr lang="en-US" sz="2000" dirty="0"/>
              <a:t>Given: Ancestors of dinosaurs are ectotherms and </a:t>
            </a:r>
            <a:r>
              <a:rPr lang="en-US" sz="2000" dirty="0" err="1"/>
              <a:t>nonavian</a:t>
            </a:r>
            <a:r>
              <a:rPr lang="en-US" sz="2000" dirty="0"/>
              <a:t> dinosaurs appear </a:t>
            </a:r>
            <a:r>
              <a:rPr lang="en-US" sz="2000" dirty="0" err="1"/>
              <a:t>lizardlike</a:t>
            </a:r>
            <a:r>
              <a:rPr lang="en-US" sz="2000" dirty="0"/>
              <a:t> (they have scales, teeth, etc.), not birdlike. </a:t>
            </a:r>
          </a:p>
          <a:p>
            <a:r>
              <a:rPr lang="en-US" sz="2000" dirty="0"/>
              <a:t>Hypothesis: Because lizards are ectotherms, </a:t>
            </a:r>
            <a:r>
              <a:rPr lang="en-US" sz="2000" dirty="0" err="1"/>
              <a:t>nonavian</a:t>
            </a:r>
            <a:r>
              <a:rPr lang="en-US" sz="2000" dirty="0"/>
              <a:t> dinosaurs must be ectotherms. </a:t>
            </a:r>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Problem: </a:t>
            </a:r>
            <a:r>
              <a:rPr lang="en-US" sz="2000" dirty="0" err="1"/>
              <a:t>Nonavian</a:t>
            </a:r>
            <a:r>
              <a:rPr lang="en-US" sz="2000" dirty="0"/>
              <a:t> dinosaurs also have many bird characteristics; birds have some typical lizard traits (e.g. scales on feet); hypothesis does not specify any mechanistic link between '</a:t>
            </a:r>
            <a:r>
              <a:rPr lang="en-US" sz="2000" dirty="0" err="1"/>
              <a:t>lizardlike</a:t>
            </a:r>
            <a:r>
              <a:rPr lang="en-US" sz="2000" dirty="0"/>
              <a:t>' and </a:t>
            </a:r>
            <a:r>
              <a:rPr lang="en-US" sz="2000" dirty="0" err="1"/>
              <a:t>ectothermy</a:t>
            </a:r>
            <a:r>
              <a:rPr lang="en-US" sz="2000" dirty="0"/>
              <a:t>. </a:t>
            </a:r>
          </a:p>
          <a:p>
            <a:endParaRPr lang="en-US" sz="2000" dirty="0"/>
          </a:p>
        </p:txBody>
      </p:sp>
      <p:pic>
        <p:nvPicPr>
          <p:cNvPr id="8194" name="Picture 2" descr="Komodo Dragon vs T-Rex: Who Would Win in a Fight? - AZ Animals">
            <a:extLst>
              <a:ext uri="{FF2B5EF4-FFF2-40B4-BE49-F238E27FC236}">
                <a16:creationId xmlns:a16="http://schemas.microsoft.com/office/drawing/2014/main" id="{895CE0F9-3EE2-287E-5C65-73535D450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124200"/>
            <a:ext cx="5103456" cy="218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815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665A8E-5FE0-E4B3-7D69-0EF17B13C5F1}"/>
              </a:ext>
            </a:extLst>
          </p:cNvPr>
          <p:cNvSpPr>
            <a:spLocks noGrp="1"/>
          </p:cNvSpPr>
          <p:nvPr>
            <p:ph type="title"/>
          </p:nvPr>
        </p:nvSpPr>
        <p:spPr>
          <a:xfrm>
            <a:off x="410410" y="-152400"/>
            <a:ext cx="8229600" cy="1143000"/>
          </a:xfrm>
        </p:spPr>
        <p:txBody>
          <a:bodyPr>
            <a:normAutofit fontScale="90000"/>
          </a:bodyPr>
          <a:lstStyle/>
          <a:p>
            <a:r>
              <a:rPr lang="en-US" dirty="0"/>
              <a:t>Were </a:t>
            </a:r>
            <a:r>
              <a:rPr lang="en-US" dirty="0" err="1"/>
              <a:t>nonavian</a:t>
            </a:r>
            <a:r>
              <a:rPr lang="en-US" dirty="0"/>
              <a:t> dinosaurs ectotherms?</a:t>
            </a:r>
          </a:p>
        </p:txBody>
      </p:sp>
      <p:pic>
        <p:nvPicPr>
          <p:cNvPr id="2052" name="Picture 4" descr="CDN media">
            <a:extLst>
              <a:ext uri="{FF2B5EF4-FFF2-40B4-BE49-F238E27FC236}">
                <a16:creationId xmlns:a16="http://schemas.microsoft.com/office/drawing/2014/main" id="{2423CCDF-94F7-13BA-5FCF-9923665DD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24" y="2530642"/>
            <a:ext cx="8405172" cy="423177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6">
            <a:extLst>
              <a:ext uri="{FF2B5EF4-FFF2-40B4-BE49-F238E27FC236}">
                <a16:creationId xmlns:a16="http://schemas.microsoft.com/office/drawing/2014/main" id="{64528493-37C2-9E8F-D56D-FF40C1DF06DA}"/>
              </a:ext>
            </a:extLst>
          </p:cNvPr>
          <p:cNvSpPr txBox="1">
            <a:spLocks/>
          </p:cNvSpPr>
          <p:nvPr/>
        </p:nvSpPr>
        <p:spPr>
          <a:xfrm>
            <a:off x="381000" y="1036637"/>
            <a:ext cx="6553200" cy="33067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Given: Dinosaurs were large.</a:t>
            </a:r>
          </a:p>
          <a:p>
            <a:endParaRPr lang="en-US" sz="2000" dirty="0"/>
          </a:p>
          <a:p>
            <a:r>
              <a:rPr lang="en-US" sz="2000" dirty="0"/>
              <a:t>Hypothesis: Dinosaurs did not need to be endotherms; they could be </a:t>
            </a:r>
            <a:r>
              <a:rPr lang="en-US" sz="2000" b="1" dirty="0"/>
              <a:t>inertial homeotherms</a:t>
            </a:r>
            <a:r>
              <a:rPr lang="en-US" sz="2000" dirty="0"/>
              <a:t>. </a:t>
            </a:r>
          </a:p>
          <a:p>
            <a:endParaRPr lang="en-US" sz="2000" dirty="0"/>
          </a:p>
          <a:p>
            <a:pPr marL="0" indent="0">
              <a:buNone/>
            </a:pPr>
            <a:endParaRPr lang="en-US" sz="2000" dirty="0"/>
          </a:p>
          <a:p>
            <a:endParaRPr lang="en-US" sz="2000" dirty="0"/>
          </a:p>
          <a:p>
            <a:endParaRPr lang="en-US" sz="2000" dirty="0"/>
          </a:p>
          <a:p>
            <a:endParaRPr lang="en-US" sz="2000" dirty="0"/>
          </a:p>
        </p:txBody>
      </p:sp>
      <p:sp>
        <p:nvSpPr>
          <p:cNvPr id="6" name="Content Placeholder 16">
            <a:extLst>
              <a:ext uri="{FF2B5EF4-FFF2-40B4-BE49-F238E27FC236}">
                <a16:creationId xmlns:a16="http://schemas.microsoft.com/office/drawing/2014/main" id="{B903C2DE-B745-1E37-4A4E-0AB89EF8A4F3}"/>
              </a:ext>
            </a:extLst>
          </p:cNvPr>
          <p:cNvSpPr txBox="1">
            <a:spLocks/>
          </p:cNvSpPr>
          <p:nvPr/>
        </p:nvSpPr>
        <p:spPr>
          <a:xfrm>
            <a:off x="1248610" y="4359442"/>
            <a:ext cx="6553200" cy="33067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895831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665A8E-5FE0-E4B3-7D69-0EF17B13C5F1}"/>
              </a:ext>
            </a:extLst>
          </p:cNvPr>
          <p:cNvSpPr>
            <a:spLocks noGrp="1"/>
          </p:cNvSpPr>
          <p:nvPr>
            <p:ph type="title"/>
          </p:nvPr>
        </p:nvSpPr>
        <p:spPr>
          <a:xfrm>
            <a:off x="410410" y="-152400"/>
            <a:ext cx="8229600" cy="1143000"/>
          </a:xfrm>
        </p:spPr>
        <p:txBody>
          <a:bodyPr>
            <a:normAutofit fontScale="90000"/>
          </a:bodyPr>
          <a:lstStyle/>
          <a:p>
            <a:r>
              <a:rPr lang="en-US" dirty="0"/>
              <a:t>Were </a:t>
            </a:r>
            <a:r>
              <a:rPr lang="en-US" dirty="0" err="1"/>
              <a:t>nonavian</a:t>
            </a:r>
            <a:r>
              <a:rPr lang="en-US" dirty="0"/>
              <a:t> dinosaurs ectotherms?</a:t>
            </a:r>
          </a:p>
        </p:txBody>
      </p:sp>
      <p:pic>
        <p:nvPicPr>
          <p:cNvPr id="2052" name="Picture 4" descr="CDN media">
            <a:extLst>
              <a:ext uri="{FF2B5EF4-FFF2-40B4-BE49-F238E27FC236}">
                <a16:creationId xmlns:a16="http://schemas.microsoft.com/office/drawing/2014/main" id="{2423CCDF-94F7-13BA-5FCF-9923665DD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24" y="2530642"/>
            <a:ext cx="8405172" cy="423177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6">
            <a:extLst>
              <a:ext uri="{FF2B5EF4-FFF2-40B4-BE49-F238E27FC236}">
                <a16:creationId xmlns:a16="http://schemas.microsoft.com/office/drawing/2014/main" id="{64528493-37C2-9E8F-D56D-FF40C1DF06DA}"/>
              </a:ext>
            </a:extLst>
          </p:cNvPr>
          <p:cNvSpPr txBox="1">
            <a:spLocks/>
          </p:cNvSpPr>
          <p:nvPr/>
        </p:nvSpPr>
        <p:spPr>
          <a:xfrm>
            <a:off x="381000" y="1036637"/>
            <a:ext cx="6553200" cy="33067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Given: Dinosaurs were large.</a:t>
            </a:r>
          </a:p>
          <a:p>
            <a:endParaRPr lang="en-US" sz="2000" dirty="0"/>
          </a:p>
          <a:p>
            <a:r>
              <a:rPr lang="en-US" sz="2000" dirty="0"/>
              <a:t>Hypothesis: Dinosaurs did not need to be endotherms; they could be </a:t>
            </a:r>
            <a:r>
              <a:rPr lang="en-US" sz="2000" b="1" dirty="0"/>
              <a:t>inertial homeotherms</a:t>
            </a:r>
            <a:r>
              <a:rPr lang="en-US" sz="2000" dirty="0"/>
              <a:t>. </a:t>
            </a:r>
          </a:p>
          <a:p>
            <a:endParaRPr lang="en-US" sz="2000" dirty="0"/>
          </a:p>
          <a:p>
            <a:pPr marL="0" indent="0">
              <a:buNone/>
            </a:pPr>
            <a:endParaRPr lang="en-US" sz="2000" dirty="0"/>
          </a:p>
          <a:p>
            <a:endParaRPr lang="en-US" sz="2000" dirty="0"/>
          </a:p>
          <a:p>
            <a:endParaRPr lang="en-US" sz="2000" dirty="0"/>
          </a:p>
          <a:p>
            <a:endParaRPr lang="en-US" sz="2000" dirty="0"/>
          </a:p>
        </p:txBody>
      </p:sp>
      <p:sp>
        <p:nvSpPr>
          <p:cNvPr id="6" name="Content Placeholder 16">
            <a:extLst>
              <a:ext uri="{FF2B5EF4-FFF2-40B4-BE49-F238E27FC236}">
                <a16:creationId xmlns:a16="http://schemas.microsoft.com/office/drawing/2014/main" id="{B903C2DE-B745-1E37-4A4E-0AB89EF8A4F3}"/>
              </a:ext>
            </a:extLst>
          </p:cNvPr>
          <p:cNvSpPr txBox="1">
            <a:spLocks/>
          </p:cNvSpPr>
          <p:nvPr/>
        </p:nvSpPr>
        <p:spPr>
          <a:xfrm>
            <a:off x="1248610" y="4359442"/>
            <a:ext cx="6553200" cy="33067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 </a:t>
            </a:r>
          </a:p>
          <a:p>
            <a:endParaRPr lang="en-US" sz="2000" dirty="0"/>
          </a:p>
          <a:p>
            <a:r>
              <a:rPr lang="en-US" sz="2000" dirty="0"/>
              <a:t>Problem: Not all adult dinosaurs were large.</a:t>
            </a:r>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987911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665A8E-5FE0-E4B3-7D69-0EF17B13C5F1}"/>
              </a:ext>
            </a:extLst>
          </p:cNvPr>
          <p:cNvSpPr>
            <a:spLocks noGrp="1"/>
          </p:cNvSpPr>
          <p:nvPr>
            <p:ph type="title"/>
          </p:nvPr>
        </p:nvSpPr>
        <p:spPr>
          <a:xfrm>
            <a:off x="410410" y="-152400"/>
            <a:ext cx="8229600" cy="1143000"/>
          </a:xfrm>
        </p:spPr>
        <p:txBody>
          <a:bodyPr>
            <a:normAutofit fontScale="90000"/>
          </a:bodyPr>
          <a:lstStyle/>
          <a:p>
            <a:r>
              <a:rPr lang="en-US" dirty="0"/>
              <a:t>Were </a:t>
            </a:r>
            <a:r>
              <a:rPr lang="en-US" dirty="0" err="1"/>
              <a:t>nonavian</a:t>
            </a:r>
            <a:r>
              <a:rPr lang="en-US" dirty="0"/>
              <a:t> dinosaurs ectotherms?</a:t>
            </a:r>
          </a:p>
        </p:txBody>
      </p:sp>
      <p:pic>
        <p:nvPicPr>
          <p:cNvPr id="2052" name="Picture 4" descr="CDN media">
            <a:extLst>
              <a:ext uri="{FF2B5EF4-FFF2-40B4-BE49-F238E27FC236}">
                <a16:creationId xmlns:a16="http://schemas.microsoft.com/office/drawing/2014/main" id="{2423CCDF-94F7-13BA-5FCF-9923665DD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24" y="2530642"/>
            <a:ext cx="8405172" cy="4231771"/>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6">
            <a:extLst>
              <a:ext uri="{FF2B5EF4-FFF2-40B4-BE49-F238E27FC236}">
                <a16:creationId xmlns:a16="http://schemas.microsoft.com/office/drawing/2014/main" id="{CF3FFCE0-308F-DD56-6815-4802D4430BB6}"/>
              </a:ext>
            </a:extLst>
          </p:cNvPr>
          <p:cNvSpPr>
            <a:spLocks noGrp="1"/>
          </p:cNvSpPr>
          <p:nvPr>
            <p:ph idx="1"/>
          </p:nvPr>
        </p:nvSpPr>
        <p:spPr>
          <a:xfrm>
            <a:off x="398378" y="974558"/>
            <a:ext cx="8229600" cy="4525963"/>
          </a:xfrm>
        </p:spPr>
        <p:txBody>
          <a:bodyPr>
            <a:normAutofit/>
          </a:bodyPr>
          <a:lstStyle/>
          <a:p>
            <a:r>
              <a:rPr lang="en-US" sz="2000" dirty="0"/>
              <a:t>Given: Dinosaurs were large.</a:t>
            </a:r>
          </a:p>
          <a:p>
            <a:endParaRPr lang="en-US" sz="2000" dirty="0"/>
          </a:p>
          <a:p>
            <a:r>
              <a:rPr lang="en-US" sz="2000" dirty="0"/>
              <a:t>Hypothesis: Large endotherms such as mammals and whales have problems with heat; since the Mesozoic was hot, dinosaurs would have cooked if they were endotherms. </a:t>
            </a: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endParaRPr lang="en-US" sz="2000" dirty="0"/>
          </a:p>
        </p:txBody>
      </p:sp>
    </p:spTree>
    <p:extLst>
      <p:ext uri="{BB962C8B-B14F-4D97-AF65-F5344CB8AC3E}">
        <p14:creationId xmlns:p14="http://schemas.microsoft.com/office/powerpoint/2010/main" val="3934015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665A8E-5FE0-E4B3-7D69-0EF17B13C5F1}"/>
              </a:ext>
            </a:extLst>
          </p:cNvPr>
          <p:cNvSpPr>
            <a:spLocks noGrp="1"/>
          </p:cNvSpPr>
          <p:nvPr>
            <p:ph type="title"/>
          </p:nvPr>
        </p:nvSpPr>
        <p:spPr>
          <a:xfrm>
            <a:off x="410410" y="-152400"/>
            <a:ext cx="8229600" cy="1143000"/>
          </a:xfrm>
        </p:spPr>
        <p:txBody>
          <a:bodyPr>
            <a:normAutofit fontScale="90000"/>
          </a:bodyPr>
          <a:lstStyle/>
          <a:p>
            <a:r>
              <a:rPr lang="en-US" dirty="0"/>
              <a:t>Were </a:t>
            </a:r>
            <a:r>
              <a:rPr lang="en-US" dirty="0" err="1"/>
              <a:t>nonavian</a:t>
            </a:r>
            <a:r>
              <a:rPr lang="en-US" dirty="0"/>
              <a:t> dinosaurs ectotherms?</a:t>
            </a:r>
          </a:p>
        </p:txBody>
      </p:sp>
      <p:pic>
        <p:nvPicPr>
          <p:cNvPr id="2052" name="Picture 4" descr="CDN media">
            <a:extLst>
              <a:ext uri="{FF2B5EF4-FFF2-40B4-BE49-F238E27FC236}">
                <a16:creationId xmlns:a16="http://schemas.microsoft.com/office/drawing/2014/main" id="{2423CCDF-94F7-13BA-5FCF-9923665DD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24" y="2530642"/>
            <a:ext cx="8405172" cy="4231771"/>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6">
            <a:extLst>
              <a:ext uri="{FF2B5EF4-FFF2-40B4-BE49-F238E27FC236}">
                <a16:creationId xmlns:a16="http://schemas.microsoft.com/office/drawing/2014/main" id="{CF3FFCE0-308F-DD56-6815-4802D4430BB6}"/>
              </a:ext>
            </a:extLst>
          </p:cNvPr>
          <p:cNvSpPr>
            <a:spLocks noGrp="1"/>
          </p:cNvSpPr>
          <p:nvPr>
            <p:ph idx="1"/>
          </p:nvPr>
        </p:nvSpPr>
        <p:spPr>
          <a:xfrm>
            <a:off x="398378" y="974558"/>
            <a:ext cx="8229600" cy="4525963"/>
          </a:xfrm>
        </p:spPr>
        <p:txBody>
          <a:bodyPr>
            <a:normAutofit/>
          </a:bodyPr>
          <a:lstStyle/>
          <a:p>
            <a:r>
              <a:rPr lang="en-US" sz="2000" dirty="0"/>
              <a:t>Given: Dinosaurs were large.</a:t>
            </a:r>
          </a:p>
          <a:p>
            <a:endParaRPr lang="en-US" sz="2000" dirty="0"/>
          </a:p>
          <a:p>
            <a:r>
              <a:rPr lang="en-US" sz="2000" dirty="0"/>
              <a:t>Hypothesis: Large endotherms such as mammals and whales have problems with heat; since the Mesozoic was hot, dinosaurs would have cooked if they were endotherms. </a:t>
            </a:r>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Problem:  Large extant mammals (whales, elephants) survive using behavioral and other approaches.</a:t>
            </a:r>
          </a:p>
          <a:p>
            <a:endParaRPr lang="en-US" sz="2000" dirty="0"/>
          </a:p>
          <a:p>
            <a:endParaRPr lang="en-US" sz="2000" dirty="0"/>
          </a:p>
        </p:txBody>
      </p:sp>
    </p:spTree>
    <p:extLst>
      <p:ext uri="{BB962C8B-B14F-4D97-AF65-F5344CB8AC3E}">
        <p14:creationId xmlns:p14="http://schemas.microsoft.com/office/powerpoint/2010/main" val="2199394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665A8E-5FE0-E4B3-7D69-0EF17B13C5F1}"/>
              </a:ext>
            </a:extLst>
          </p:cNvPr>
          <p:cNvSpPr>
            <a:spLocks noGrp="1"/>
          </p:cNvSpPr>
          <p:nvPr>
            <p:ph type="title"/>
          </p:nvPr>
        </p:nvSpPr>
        <p:spPr/>
        <p:txBody>
          <a:bodyPr>
            <a:normAutofit fontScale="90000"/>
          </a:bodyPr>
          <a:lstStyle/>
          <a:p>
            <a:r>
              <a:rPr lang="en-US" dirty="0"/>
              <a:t>Were </a:t>
            </a:r>
            <a:r>
              <a:rPr lang="en-US" dirty="0" err="1"/>
              <a:t>nonavian</a:t>
            </a:r>
            <a:r>
              <a:rPr lang="en-US" dirty="0"/>
              <a:t> dinosaurs ectotherms?</a:t>
            </a:r>
          </a:p>
        </p:txBody>
      </p:sp>
      <p:sp>
        <p:nvSpPr>
          <p:cNvPr id="17" name="Content Placeholder 16">
            <a:extLst>
              <a:ext uri="{FF2B5EF4-FFF2-40B4-BE49-F238E27FC236}">
                <a16:creationId xmlns:a16="http://schemas.microsoft.com/office/drawing/2014/main" id="{51448D3D-9A1F-E91D-8A7E-E976C3835F81}"/>
              </a:ext>
            </a:extLst>
          </p:cNvPr>
          <p:cNvSpPr>
            <a:spLocks noGrp="1"/>
          </p:cNvSpPr>
          <p:nvPr>
            <p:ph idx="1"/>
          </p:nvPr>
        </p:nvSpPr>
        <p:spPr/>
        <p:txBody>
          <a:bodyPr>
            <a:normAutofit/>
          </a:bodyPr>
          <a:lstStyle/>
          <a:p>
            <a:r>
              <a:rPr lang="en-US" sz="2000" dirty="0"/>
              <a:t>Given: The bone structure of some dinosaur bones exhibit lines of arrested growth (LAGs), showing that growth was seasonal. </a:t>
            </a:r>
          </a:p>
          <a:p>
            <a:r>
              <a:rPr lang="en-US" sz="2000" dirty="0"/>
              <a:t>Hypothesis: Because modern endotherms do not have LAGs, and modern ectotherms do, dinosaurs were ectotherms. </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4098" name="Picture 2" descr="Growth arrest lines | Radiology Reference Article | Radiopaedia.org">
            <a:extLst>
              <a:ext uri="{FF2B5EF4-FFF2-40B4-BE49-F238E27FC236}">
                <a16:creationId xmlns:a16="http://schemas.microsoft.com/office/drawing/2014/main" id="{3DA7C7CF-7BD0-1691-3333-D76BECE38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8956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453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665A8E-5FE0-E4B3-7D69-0EF17B13C5F1}"/>
              </a:ext>
            </a:extLst>
          </p:cNvPr>
          <p:cNvSpPr>
            <a:spLocks noGrp="1"/>
          </p:cNvSpPr>
          <p:nvPr>
            <p:ph type="title"/>
          </p:nvPr>
        </p:nvSpPr>
        <p:spPr/>
        <p:txBody>
          <a:bodyPr>
            <a:normAutofit fontScale="90000"/>
          </a:bodyPr>
          <a:lstStyle/>
          <a:p>
            <a:r>
              <a:rPr lang="en-US" dirty="0"/>
              <a:t>Were </a:t>
            </a:r>
            <a:r>
              <a:rPr lang="en-US" dirty="0" err="1"/>
              <a:t>nonavian</a:t>
            </a:r>
            <a:r>
              <a:rPr lang="en-US" dirty="0"/>
              <a:t> dinosaurs ectotherms?</a:t>
            </a:r>
          </a:p>
        </p:txBody>
      </p:sp>
      <p:sp>
        <p:nvSpPr>
          <p:cNvPr id="17" name="Content Placeholder 16">
            <a:extLst>
              <a:ext uri="{FF2B5EF4-FFF2-40B4-BE49-F238E27FC236}">
                <a16:creationId xmlns:a16="http://schemas.microsoft.com/office/drawing/2014/main" id="{51448D3D-9A1F-E91D-8A7E-E976C3835F81}"/>
              </a:ext>
            </a:extLst>
          </p:cNvPr>
          <p:cNvSpPr>
            <a:spLocks noGrp="1"/>
          </p:cNvSpPr>
          <p:nvPr>
            <p:ph idx="1"/>
          </p:nvPr>
        </p:nvSpPr>
        <p:spPr/>
        <p:txBody>
          <a:bodyPr>
            <a:normAutofit/>
          </a:bodyPr>
          <a:lstStyle/>
          <a:p>
            <a:r>
              <a:rPr lang="en-US" sz="2000" dirty="0"/>
              <a:t>Given: The bone structure of some dinosaur bones exhibit lines of arrested growth (LAGs), showing that growth was seasonal. </a:t>
            </a:r>
          </a:p>
          <a:p>
            <a:r>
              <a:rPr lang="en-US" sz="2000" dirty="0"/>
              <a:t>Hypothesis: Because modern endotherms do not have LAGs, and modern ectotherms do, dinosaurs were ectotherms. </a:t>
            </a:r>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Problem: Modern endotherms can develop LAGs during periods of stress (malnutrition, etc.). Also, modern ectotherms may lack LAGs. </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4098" name="Picture 2" descr="Growth arrest lines | Radiology Reference Article | Radiopaedia.org">
            <a:extLst>
              <a:ext uri="{FF2B5EF4-FFF2-40B4-BE49-F238E27FC236}">
                <a16:creationId xmlns:a16="http://schemas.microsoft.com/office/drawing/2014/main" id="{3DA7C7CF-7BD0-1691-3333-D76BECE38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8956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138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665A8E-5FE0-E4B3-7D69-0EF17B13C5F1}"/>
              </a:ext>
            </a:extLst>
          </p:cNvPr>
          <p:cNvSpPr>
            <a:spLocks noGrp="1"/>
          </p:cNvSpPr>
          <p:nvPr>
            <p:ph type="title"/>
          </p:nvPr>
        </p:nvSpPr>
        <p:spPr/>
        <p:txBody>
          <a:bodyPr>
            <a:normAutofit fontScale="90000"/>
          </a:bodyPr>
          <a:lstStyle/>
          <a:p>
            <a:r>
              <a:rPr lang="en-US" dirty="0"/>
              <a:t>Were </a:t>
            </a:r>
            <a:r>
              <a:rPr lang="en-US" dirty="0" err="1"/>
              <a:t>nonavian</a:t>
            </a:r>
            <a:r>
              <a:rPr lang="en-US" dirty="0"/>
              <a:t> dinosaurs endotherms?</a:t>
            </a:r>
          </a:p>
        </p:txBody>
      </p:sp>
    </p:spTree>
    <p:extLst>
      <p:ext uri="{BB962C8B-B14F-4D97-AF65-F5344CB8AC3E}">
        <p14:creationId xmlns:p14="http://schemas.microsoft.com/office/powerpoint/2010/main" val="3862951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304800"/>
            <a:ext cx="7772400" cy="1143000"/>
          </a:xfrm>
        </p:spPr>
        <p:txBody>
          <a:bodyPr>
            <a:normAutofit fontScale="90000"/>
          </a:bodyPr>
          <a:lstStyle/>
          <a:p>
            <a:pPr eaLnBrk="1" hangingPunct="1"/>
            <a:r>
              <a:rPr lang="en-US" dirty="0"/>
              <a:t>Synapomorphies of Dinosauria </a:t>
            </a:r>
            <a:br>
              <a:rPr lang="en-US" dirty="0"/>
            </a:br>
            <a:endParaRPr lang="en-US" dirty="0"/>
          </a:p>
        </p:txBody>
      </p:sp>
      <p:pic>
        <p:nvPicPr>
          <p:cNvPr id="4" name="Picture 3">
            <a:extLst>
              <a:ext uri="{FF2B5EF4-FFF2-40B4-BE49-F238E27FC236}">
                <a16:creationId xmlns:a16="http://schemas.microsoft.com/office/drawing/2014/main" id="{417CBFF0-494A-07A7-D4C8-AF966ABC1579}"/>
              </a:ext>
            </a:extLst>
          </p:cNvPr>
          <p:cNvPicPr>
            <a:picLocks noChangeAspect="1"/>
          </p:cNvPicPr>
          <p:nvPr/>
        </p:nvPicPr>
        <p:blipFill>
          <a:blip r:embed="rId3"/>
          <a:stretch>
            <a:fillRect/>
          </a:stretch>
        </p:blipFill>
        <p:spPr>
          <a:xfrm>
            <a:off x="-129049" y="4042833"/>
            <a:ext cx="9273049" cy="2129367"/>
          </a:xfrm>
          <a:prstGeom prst="rect">
            <a:avLst/>
          </a:prstGeom>
        </p:spPr>
      </p:pic>
      <p:pic>
        <p:nvPicPr>
          <p:cNvPr id="9" name="Picture 8">
            <a:extLst>
              <a:ext uri="{FF2B5EF4-FFF2-40B4-BE49-F238E27FC236}">
                <a16:creationId xmlns:a16="http://schemas.microsoft.com/office/drawing/2014/main" id="{CCEB2088-39E7-6497-4323-D07C707A1ED1}"/>
              </a:ext>
            </a:extLst>
          </p:cNvPr>
          <p:cNvPicPr>
            <a:picLocks noChangeAspect="1"/>
          </p:cNvPicPr>
          <p:nvPr/>
        </p:nvPicPr>
        <p:blipFill>
          <a:blip r:embed="rId4"/>
          <a:stretch>
            <a:fillRect/>
          </a:stretch>
        </p:blipFill>
        <p:spPr>
          <a:xfrm>
            <a:off x="19986" y="1451399"/>
            <a:ext cx="7828614" cy="2492375"/>
          </a:xfrm>
          <a:prstGeom prst="rect">
            <a:avLst/>
          </a:prstGeom>
        </p:spPr>
      </p:pic>
      <p:sp>
        <p:nvSpPr>
          <p:cNvPr id="10" name="Frame 9">
            <a:extLst>
              <a:ext uri="{FF2B5EF4-FFF2-40B4-BE49-F238E27FC236}">
                <a16:creationId xmlns:a16="http://schemas.microsoft.com/office/drawing/2014/main" id="{DB2E6007-A821-E1BD-EF6A-B5A5B29A7FD1}"/>
              </a:ext>
            </a:extLst>
          </p:cNvPr>
          <p:cNvSpPr/>
          <p:nvPr/>
        </p:nvSpPr>
        <p:spPr>
          <a:xfrm>
            <a:off x="4517136" y="5507993"/>
            <a:ext cx="990600" cy="283207"/>
          </a:xfrm>
          <a:prstGeom prst="frame">
            <a:avLst/>
          </a:prstGeom>
          <a:solidFill>
            <a:srgbClr val="FF0000"/>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20205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665A8E-5FE0-E4B3-7D69-0EF17B13C5F1}"/>
              </a:ext>
            </a:extLst>
          </p:cNvPr>
          <p:cNvSpPr>
            <a:spLocks noGrp="1"/>
          </p:cNvSpPr>
          <p:nvPr>
            <p:ph type="title"/>
          </p:nvPr>
        </p:nvSpPr>
        <p:spPr/>
        <p:txBody>
          <a:bodyPr>
            <a:normAutofit fontScale="90000"/>
          </a:bodyPr>
          <a:lstStyle/>
          <a:p>
            <a:r>
              <a:rPr lang="en-US" dirty="0"/>
              <a:t>Were </a:t>
            </a:r>
            <a:r>
              <a:rPr lang="en-US" dirty="0" err="1"/>
              <a:t>nonavian</a:t>
            </a:r>
            <a:r>
              <a:rPr lang="en-US" dirty="0"/>
              <a:t> dinosaurs endotherms?</a:t>
            </a:r>
          </a:p>
        </p:txBody>
      </p:sp>
      <p:sp>
        <p:nvSpPr>
          <p:cNvPr id="17" name="Content Placeholder 16">
            <a:extLst>
              <a:ext uri="{FF2B5EF4-FFF2-40B4-BE49-F238E27FC236}">
                <a16:creationId xmlns:a16="http://schemas.microsoft.com/office/drawing/2014/main" id="{51448D3D-9A1F-E91D-8A7E-E976C3835F81}"/>
              </a:ext>
            </a:extLst>
          </p:cNvPr>
          <p:cNvSpPr>
            <a:spLocks noGrp="1"/>
          </p:cNvSpPr>
          <p:nvPr>
            <p:ph idx="1"/>
          </p:nvPr>
        </p:nvSpPr>
        <p:spPr/>
        <p:txBody>
          <a:bodyPr>
            <a:normAutofit/>
          </a:bodyPr>
          <a:lstStyle/>
          <a:p>
            <a:r>
              <a:rPr lang="en-US" sz="1600" b="1" dirty="0"/>
              <a:t>Given:</a:t>
            </a:r>
            <a:r>
              <a:rPr lang="en-US" sz="1600" dirty="0"/>
              <a:t> Studies on modern animals seem to show that metabolic rate is proportional to maximum rate of locomotion. </a:t>
            </a:r>
          </a:p>
          <a:p>
            <a:r>
              <a:rPr lang="en-US" sz="1600" b="1" dirty="0"/>
              <a:t>Hypothesis:</a:t>
            </a:r>
            <a:r>
              <a:rPr lang="en-US" sz="1600" dirty="0"/>
              <a:t> Dinosaurs apparently were able to move fairly quickly, so they must have had high metabolic rates. </a:t>
            </a:r>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pic>
        <p:nvPicPr>
          <p:cNvPr id="11266" name="Picture 2" descr="Dinosaur tracks from 113M years ago have become visible amid drought - ABC  News">
            <a:extLst>
              <a:ext uri="{FF2B5EF4-FFF2-40B4-BE49-F238E27FC236}">
                <a16:creationId xmlns:a16="http://schemas.microsoft.com/office/drawing/2014/main" id="{DAA07723-AA65-C4E8-D27D-2B7564287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0"/>
            <a:ext cx="2419350" cy="32258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ow Fast Could Dinosaurs Walk or Run?">
            <a:extLst>
              <a:ext uri="{FF2B5EF4-FFF2-40B4-BE49-F238E27FC236}">
                <a16:creationId xmlns:a16="http://schemas.microsoft.com/office/drawing/2014/main" id="{81A511CA-0001-BB93-C7AF-F2FD78D0A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50" y="3437021"/>
            <a:ext cx="5410730" cy="162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048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665A8E-5FE0-E4B3-7D69-0EF17B13C5F1}"/>
              </a:ext>
            </a:extLst>
          </p:cNvPr>
          <p:cNvSpPr>
            <a:spLocks noGrp="1"/>
          </p:cNvSpPr>
          <p:nvPr>
            <p:ph type="title"/>
          </p:nvPr>
        </p:nvSpPr>
        <p:spPr/>
        <p:txBody>
          <a:bodyPr>
            <a:normAutofit fontScale="90000"/>
          </a:bodyPr>
          <a:lstStyle/>
          <a:p>
            <a:r>
              <a:rPr lang="en-US" dirty="0"/>
              <a:t>Were </a:t>
            </a:r>
            <a:r>
              <a:rPr lang="en-US" dirty="0" err="1"/>
              <a:t>nonavian</a:t>
            </a:r>
            <a:r>
              <a:rPr lang="en-US" dirty="0"/>
              <a:t> dinosaurs endotherms?</a:t>
            </a:r>
          </a:p>
        </p:txBody>
      </p:sp>
      <p:sp>
        <p:nvSpPr>
          <p:cNvPr id="17" name="Content Placeholder 16">
            <a:extLst>
              <a:ext uri="{FF2B5EF4-FFF2-40B4-BE49-F238E27FC236}">
                <a16:creationId xmlns:a16="http://schemas.microsoft.com/office/drawing/2014/main" id="{51448D3D-9A1F-E91D-8A7E-E976C3835F81}"/>
              </a:ext>
            </a:extLst>
          </p:cNvPr>
          <p:cNvSpPr>
            <a:spLocks noGrp="1"/>
          </p:cNvSpPr>
          <p:nvPr>
            <p:ph idx="1"/>
          </p:nvPr>
        </p:nvSpPr>
        <p:spPr/>
        <p:txBody>
          <a:bodyPr>
            <a:normAutofit/>
          </a:bodyPr>
          <a:lstStyle/>
          <a:p>
            <a:r>
              <a:rPr lang="en-US" sz="1600" b="1" dirty="0"/>
              <a:t>Given:</a:t>
            </a:r>
            <a:r>
              <a:rPr lang="en-US" sz="1600" dirty="0"/>
              <a:t> Studies on modern animals seem to show that metabolic rate is proportional to maximum rate of locomotion. </a:t>
            </a:r>
          </a:p>
          <a:p>
            <a:r>
              <a:rPr lang="en-US" sz="1600" b="1" dirty="0"/>
              <a:t>Hypothesis:</a:t>
            </a:r>
            <a:r>
              <a:rPr lang="en-US" sz="1600" dirty="0"/>
              <a:t> Dinosaurs apparently were able to move fairly quickly, so they must have had high metabolic rates. </a:t>
            </a:r>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pic>
        <p:nvPicPr>
          <p:cNvPr id="11266" name="Picture 2" descr="Dinosaur tracks from 113M years ago have become visible amid drought - ABC  News">
            <a:extLst>
              <a:ext uri="{FF2B5EF4-FFF2-40B4-BE49-F238E27FC236}">
                <a16:creationId xmlns:a16="http://schemas.microsoft.com/office/drawing/2014/main" id="{DAA07723-AA65-C4E8-D27D-2B7564287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0"/>
            <a:ext cx="2419350" cy="32258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ow Fast Could Dinosaurs Walk or Run?">
            <a:extLst>
              <a:ext uri="{FF2B5EF4-FFF2-40B4-BE49-F238E27FC236}">
                <a16:creationId xmlns:a16="http://schemas.microsoft.com/office/drawing/2014/main" id="{81A511CA-0001-BB93-C7AF-F2FD78D0A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50" y="3437021"/>
            <a:ext cx="5410730" cy="16232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7F507F2-A82A-C249-049B-C4703E82E6B8}"/>
              </a:ext>
            </a:extLst>
          </p:cNvPr>
          <p:cNvSpPr/>
          <p:nvPr/>
        </p:nvSpPr>
        <p:spPr>
          <a:xfrm>
            <a:off x="3752852" y="5449261"/>
            <a:ext cx="4572000" cy="646331"/>
          </a:xfrm>
          <a:prstGeom prst="rect">
            <a:avLst/>
          </a:prstGeom>
        </p:spPr>
        <p:txBody>
          <a:bodyPr>
            <a:spAutoFit/>
          </a:bodyPr>
          <a:lstStyle/>
          <a:p>
            <a:r>
              <a:rPr lang="en-US" dirty="0"/>
              <a:t>Problem: We do not know how fast dinosaurs really moved. </a:t>
            </a:r>
          </a:p>
        </p:txBody>
      </p:sp>
    </p:spTree>
    <p:extLst>
      <p:ext uri="{BB962C8B-B14F-4D97-AF65-F5344CB8AC3E}">
        <p14:creationId xmlns:p14="http://schemas.microsoft.com/office/powerpoint/2010/main" val="1602456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665A8E-5FE0-E4B3-7D69-0EF17B13C5F1}"/>
              </a:ext>
            </a:extLst>
          </p:cNvPr>
          <p:cNvSpPr>
            <a:spLocks noGrp="1"/>
          </p:cNvSpPr>
          <p:nvPr>
            <p:ph type="title"/>
          </p:nvPr>
        </p:nvSpPr>
        <p:spPr>
          <a:xfrm>
            <a:off x="457200" y="-76200"/>
            <a:ext cx="8229600" cy="1143000"/>
          </a:xfrm>
        </p:spPr>
        <p:txBody>
          <a:bodyPr>
            <a:normAutofit fontScale="90000"/>
          </a:bodyPr>
          <a:lstStyle/>
          <a:p>
            <a:r>
              <a:rPr lang="en-US" dirty="0"/>
              <a:t>Were </a:t>
            </a:r>
            <a:r>
              <a:rPr lang="en-US" dirty="0" err="1"/>
              <a:t>nonavian</a:t>
            </a:r>
            <a:r>
              <a:rPr lang="en-US" dirty="0"/>
              <a:t> dinosaurs endotherms?</a:t>
            </a:r>
          </a:p>
        </p:txBody>
      </p:sp>
      <p:sp>
        <p:nvSpPr>
          <p:cNvPr id="17" name="Content Placeholder 16">
            <a:extLst>
              <a:ext uri="{FF2B5EF4-FFF2-40B4-BE49-F238E27FC236}">
                <a16:creationId xmlns:a16="http://schemas.microsoft.com/office/drawing/2014/main" id="{51448D3D-9A1F-E91D-8A7E-E976C3835F81}"/>
              </a:ext>
            </a:extLst>
          </p:cNvPr>
          <p:cNvSpPr>
            <a:spLocks noGrp="1"/>
          </p:cNvSpPr>
          <p:nvPr>
            <p:ph idx="1"/>
          </p:nvPr>
        </p:nvSpPr>
        <p:spPr/>
        <p:txBody>
          <a:bodyPr>
            <a:normAutofit/>
          </a:bodyPr>
          <a:lstStyle/>
          <a:p>
            <a:endParaRPr lang="en-US" sz="1600" b="1" dirty="0"/>
          </a:p>
          <a:p>
            <a:endParaRPr lang="en-US" sz="1600" b="1" dirty="0"/>
          </a:p>
          <a:p>
            <a:endParaRPr lang="en-US" sz="1600" b="1"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2" name="Rectangle 1">
            <a:extLst>
              <a:ext uri="{FF2B5EF4-FFF2-40B4-BE49-F238E27FC236}">
                <a16:creationId xmlns:a16="http://schemas.microsoft.com/office/drawing/2014/main" id="{09C41F63-31A1-D048-D85A-6F3D998702CE}"/>
              </a:ext>
            </a:extLst>
          </p:cNvPr>
          <p:cNvSpPr/>
          <p:nvPr/>
        </p:nvSpPr>
        <p:spPr>
          <a:xfrm>
            <a:off x="609600" y="1143000"/>
            <a:ext cx="8229600" cy="4524315"/>
          </a:xfrm>
          <a:prstGeom prst="rect">
            <a:avLst/>
          </a:prstGeom>
        </p:spPr>
        <p:txBody>
          <a:bodyPr wrap="square">
            <a:spAutoFit/>
          </a:bodyPr>
          <a:lstStyle/>
          <a:p>
            <a:r>
              <a:rPr lang="en-US" u="sng" dirty="0"/>
              <a:t>Given</a:t>
            </a:r>
            <a:r>
              <a:rPr lang="en-US" dirty="0"/>
              <a:t>: Dinosaurs and modern endotherms both had/have erect posture (weight-bearing limbs oriented directly below the body rather than sprawling out to the sides). </a:t>
            </a:r>
            <a:r>
              <a:rPr lang="en-US" u="sng" dirty="0"/>
              <a:t>Hypothesis</a:t>
            </a:r>
            <a:r>
              <a:rPr lang="en-US" dirty="0"/>
              <a:t>: Dinosaurs must have been endotherms; an erect posture must be indicative of endothermy.  </a:t>
            </a:r>
          </a:p>
          <a:p>
            <a:endParaRPr lang="en-US" dirty="0"/>
          </a:p>
          <a:p>
            <a:r>
              <a:rPr lang="en-US" u="sng" dirty="0"/>
              <a:t>Given</a:t>
            </a:r>
            <a:r>
              <a:rPr lang="en-US" dirty="0"/>
              <a:t>: Studies indicate that large brain size is correlated with endothermy. </a:t>
            </a:r>
          </a:p>
          <a:p>
            <a:r>
              <a:rPr lang="en-US" u="sng" dirty="0"/>
              <a:t>Hypothesis</a:t>
            </a:r>
            <a:r>
              <a:rPr lang="en-US" dirty="0"/>
              <a:t>: Theropod and ornithopod dinosaurs had larger than normal brains (for "reptiles"), so they must have been endothermic.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15362" name="Picture 2" descr="Sauropods held their necks erect … just like rabbits | Sauropod Vertebra  Picture of the Week">
            <a:extLst>
              <a:ext uri="{FF2B5EF4-FFF2-40B4-BE49-F238E27FC236}">
                <a16:creationId xmlns:a16="http://schemas.microsoft.com/office/drawing/2014/main" id="{C5E0C72B-32D0-0FF5-D0B9-FF57537B1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505200"/>
            <a:ext cx="3048000" cy="192987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Brain size | Psychology Wiki | Fandom">
            <a:extLst>
              <a:ext uri="{FF2B5EF4-FFF2-40B4-BE49-F238E27FC236}">
                <a16:creationId xmlns:a16="http://schemas.microsoft.com/office/drawing/2014/main" id="{EBA628D4-C5BF-BFCB-1589-D9756F547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513221"/>
            <a:ext cx="2100778" cy="1901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919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665A8E-5FE0-E4B3-7D69-0EF17B13C5F1}"/>
              </a:ext>
            </a:extLst>
          </p:cNvPr>
          <p:cNvSpPr>
            <a:spLocks noGrp="1"/>
          </p:cNvSpPr>
          <p:nvPr>
            <p:ph type="title"/>
          </p:nvPr>
        </p:nvSpPr>
        <p:spPr>
          <a:xfrm>
            <a:off x="457200" y="-76200"/>
            <a:ext cx="8229600" cy="1143000"/>
          </a:xfrm>
        </p:spPr>
        <p:txBody>
          <a:bodyPr>
            <a:normAutofit fontScale="90000"/>
          </a:bodyPr>
          <a:lstStyle/>
          <a:p>
            <a:r>
              <a:rPr lang="en-US" dirty="0"/>
              <a:t>Were </a:t>
            </a:r>
            <a:r>
              <a:rPr lang="en-US" dirty="0" err="1"/>
              <a:t>nonavian</a:t>
            </a:r>
            <a:r>
              <a:rPr lang="en-US" dirty="0"/>
              <a:t> dinosaurs endotherms?</a:t>
            </a:r>
          </a:p>
        </p:txBody>
      </p:sp>
      <p:sp>
        <p:nvSpPr>
          <p:cNvPr id="17" name="Content Placeholder 16">
            <a:extLst>
              <a:ext uri="{FF2B5EF4-FFF2-40B4-BE49-F238E27FC236}">
                <a16:creationId xmlns:a16="http://schemas.microsoft.com/office/drawing/2014/main" id="{51448D3D-9A1F-E91D-8A7E-E976C3835F81}"/>
              </a:ext>
            </a:extLst>
          </p:cNvPr>
          <p:cNvSpPr>
            <a:spLocks noGrp="1"/>
          </p:cNvSpPr>
          <p:nvPr>
            <p:ph idx="1"/>
          </p:nvPr>
        </p:nvSpPr>
        <p:spPr/>
        <p:txBody>
          <a:bodyPr>
            <a:normAutofit/>
          </a:bodyPr>
          <a:lstStyle/>
          <a:p>
            <a:endParaRPr lang="en-US" sz="1600" b="1" dirty="0"/>
          </a:p>
          <a:p>
            <a:endParaRPr lang="en-US" sz="1600" b="1" dirty="0"/>
          </a:p>
          <a:p>
            <a:endParaRPr lang="en-US" sz="1600" b="1"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2" name="Rectangle 1">
            <a:extLst>
              <a:ext uri="{FF2B5EF4-FFF2-40B4-BE49-F238E27FC236}">
                <a16:creationId xmlns:a16="http://schemas.microsoft.com/office/drawing/2014/main" id="{09C41F63-31A1-D048-D85A-6F3D998702CE}"/>
              </a:ext>
            </a:extLst>
          </p:cNvPr>
          <p:cNvSpPr/>
          <p:nvPr/>
        </p:nvSpPr>
        <p:spPr>
          <a:xfrm>
            <a:off x="609600" y="1143000"/>
            <a:ext cx="8229600" cy="5632311"/>
          </a:xfrm>
          <a:prstGeom prst="rect">
            <a:avLst/>
          </a:prstGeom>
        </p:spPr>
        <p:txBody>
          <a:bodyPr wrap="square">
            <a:spAutoFit/>
          </a:bodyPr>
          <a:lstStyle/>
          <a:p>
            <a:r>
              <a:rPr lang="en-US" u="sng" dirty="0"/>
              <a:t>Given</a:t>
            </a:r>
            <a:r>
              <a:rPr lang="en-US" dirty="0"/>
              <a:t>: Dinosaurs and modern endotherms both had/have erect posture (weight-bearing limbs oriented directly below the body rather than sprawling out to the sides). </a:t>
            </a:r>
            <a:r>
              <a:rPr lang="en-US" u="sng" dirty="0"/>
              <a:t>Hypothesis</a:t>
            </a:r>
            <a:r>
              <a:rPr lang="en-US" dirty="0"/>
              <a:t>: Dinosaurs must have been endotherms; an erect posture must be indicative of endothermy.  </a:t>
            </a:r>
          </a:p>
          <a:p>
            <a:endParaRPr lang="en-US" dirty="0"/>
          </a:p>
          <a:p>
            <a:r>
              <a:rPr lang="en-US" u="sng" dirty="0"/>
              <a:t>Given</a:t>
            </a:r>
            <a:r>
              <a:rPr lang="en-US" dirty="0"/>
              <a:t>: Studies indicate that large brain size is correlated with endothermy. </a:t>
            </a:r>
          </a:p>
          <a:p>
            <a:r>
              <a:rPr lang="en-US" u="sng" dirty="0"/>
              <a:t>Hypothesis</a:t>
            </a:r>
            <a:r>
              <a:rPr lang="en-US" dirty="0"/>
              <a:t>: Theropod and ornithopod dinosaurs had larger than normal brains (for "reptiles"), so they must have been endothermic.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u="sng" dirty="0"/>
              <a:t>Problem</a:t>
            </a:r>
            <a:r>
              <a:rPr lang="en-US" dirty="0"/>
              <a:t>: Correlation is not causation, especially when there are exceptions. Erect posture has not been shown to be necessary for endothermy, or vice versa. Large brain size may be correlated with endothermy, but it is correlated with many other features not necessarily related to endothermy. </a:t>
            </a:r>
          </a:p>
        </p:txBody>
      </p:sp>
      <p:pic>
        <p:nvPicPr>
          <p:cNvPr id="15362" name="Picture 2" descr="Sauropods held their necks erect … just like rabbits | Sauropod Vertebra  Picture of the Week">
            <a:extLst>
              <a:ext uri="{FF2B5EF4-FFF2-40B4-BE49-F238E27FC236}">
                <a16:creationId xmlns:a16="http://schemas.microsoft.com/office/drawing/2014/main" id="{C5E0C72B-32D0-0FF5-D0B9-FF57537B1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505200"/>
            <a:ext cx="3048000" cy="192987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Brain size | Psychology Wiki | Fandom">
            <a:extLst>
              <a:ext uri="{FF2B5EF4-FFF2-40B4-BE49-F238E27FC236}">
                <a16:creationId xmlns:a16="http://schemas.microsoft.com/office/drawing/2014/main" id="{EBA628D4-C5BF-BFCB-1589-D9756F547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513221"/>
            <a:ext cx="2100778" cy="1901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72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665A8E-5FE0-E4B3-7D69-0EF17B13C5F1}"/>
              </a:ext>
            </a:extLst>
          </p:cNvPr>
          <p:cNvSpPr>
            <a:spLocks noGrp="1"/>
          </p:cNvSpPr>
          <p:nvPr>
            <p:ph type="title"/>
          </p:nvPr>
        </p:nvSpPr>
        <p:spPr>
          <a:xfrm>
            <a:off x="457200" y="-76200"/>
            <a:ext cx="8229600" cy="1143000"/>
          </a:xfrm>
        </p:spPr>
        <p:txBody>
          <a:bodyPr>
            <a:normAutofit fontScale="90000"/>
          </a:bodyPr>
          <a:lstStyle/>
          <a:p>
            <a:r>
              <a:rPr lang="en-US" dirty="0"/>
              <a:t>Were </a:t>
            </a:r>
            <a:r>
              <a:rPr lang="en-US" dirty="0" err="1"/>
              <a:t>nonavian</a:t>
            </a:r>
            <a:r>
              <a:rPr lang="en-US" dirty="0"/>
              <a:t> dinosaurs endotherms?</a:t>
            </a:r>
          </a:p>
        </p:txBody>
      </p:sp>
      <p:sp>
        <p:nvSpPr>
          <p:cNvPr id="17" name="Content Placeholder 16">
            <a:extLst>
              <a:ext uri="{FF2B5EF4-FFF2-40B4-BE49-F238E27FC236}">
                <a16:creationId xmlns:a16="http://schemas.microsoft.com/office/drawing/2014/main" id="{51448D3D-9A1F-E91D-8A7E-E976C3835F81}"/>
              </a:ext>
            </a:extLst>
          </p:cNvPr>
          <p:cNvSpPr>
            <a:spLocks noGrp="1"/>
          </p:cNvSpPr>
          <p:nvPr>
            <p:ph idx="1"/>
          </p:nvPr>
        </p:nvSpPr>
        <p:spPr/>
        <p:txBody>
          <a:bodyPr>
            <a:normAutofit/>
          </a:bodyPr>
          <a:lstStyle/>
          <a:p>
            <a:endParaRPr lang="en-US" sz="1600" b="1" dirty="0"/>
          </a:p>
          <a:p>
            <a:endParaRPr lang="en-US" sz="1600" b="1" dirty="0"/>
          </a:p>
          <a:p>
            <a:endParaRPr lang="en-US" sz="1600" b="1"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2" name="Rectangle 1">
            <a:extLst>
              <a:ext uri="{FF2B5EF4-FFF2-40B4-BE49-F238E27FC236}">
                <a16:creationId xmlns:a16="http://schemas.microsoft.com/office/drawing/2014/main" id="{09C41F63-31A1-D048-D85A-6F3D998702CE}"/>
              </a:ext>
            </a:extLst>
          </p:cNvPr>
          <p:cNvSpPr/>
          <p:nvPr/>
        </p:nvSpPr>
        <p:spPr>
          <a:xfrm>
            <a:off x="609600" y="1143000"/>
            <a:ext cx="8229600" cy="4524315"/>
          </a:xfrm>
          <a:prstGeom prst="rect">
            <a:avLst/>
          </a:prstGeom>
        </p:spPr>
        <p:txBody>
          <a:bodyPr wrap="square">
            <a:spAutoFit/>
          </a:bodyPr>
          <a:lstStyle/>
          <a:p>
            <a:r>
              <a:rPr lang="en-US" b="1" dirty="0"/>
              <a:t>Given:</a:t>
            </a:r>
            <a:r>
              <a:rPr lang="en-US" dirty="0"/>
              <a:t> Ectotherms are not normally found at high latitudes (it's cold). </a:t>
            </a:r>
          </a:p>
          <a:p>
            <a:r>
              <a:rPr lang="en-US" b="1" dirty="0"/>
              <a:t>Hypothesis:</a:t>
            </a:r>
            <a:r>
              <a:rPr lang="en-US" dirty="0"/>
              <a:t> Dinosaur fossils are known from high latitudes, so they must have been endothermic to cope with the cold. </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dirty="0"/>
          </a:p>
        </p:txBody>
      </p:sp>
      <p:pic>
        <p:nvPicPr>
          <p:cNvPr id="17410" name="Picture 2" descr="Clawtooth Mountain | Disney Wiki | Fandom">
            <a:extLst>
              <a:ext uri="{FF2B5EF4-FFF2-40B4-BE49-F238E27FC236}">
                <a16:creationId xmlns:a16="http://schemas.microsoft.com/office/drawing/2014/main" id="{BBA195BE-2097-BA87-013F-A742A3264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09800"/>
            <a:ext cx="4800600" cy="288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586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665A8E-5FE0-E4B3-7D69-0EF17B13C5F1}"/>
              </a:ext>
            </a:extLst>
          </p:cNvPr>
          <p:cNvSpPr>
            <a:spLocks noGrp="1"/>
          </p:cNvSpPr>
          <p:nvPr>
            <p:ph type="title"/>
          </p:nvPr>
        </p:nvSpPr>
        <p:spPr>
          <a:xfrm>
            <a:off x="457200" y="-76200"/>
            <a:ext cx="8229600" cy="1143000"/>
          </a:xfrm>
        </p:spPr>
        <p:txBody>
          <a:bodyPr>
            <a:normAutofit fontScale="90000"/>
          </a:bodyPr>
          <a:lstStyle/>
          <a:p>
            <a:r>
              <a:rPr lang="en-US" dirty="0"/>
              <a:t>Were </a:t>
            </a:r>
            <a:r>
              <a:rPr lang="en-US" dirty="0" err="1"/>
              <a:t>nonavian</a:t>
            </a:r>
            <a:r>
              <a:rPr lang="en-US" dirty="0"/>
              <a:t> dinosaurs endotherms?</a:t>
            </a:r>
          </a:p>
        </p:txBody>
      </p:sp>
      <p:sp>
        <p:nvSpPr>
          <p:cNvPr id="17" name="Content Placeholder 16">
            <a:extLst>
              <a:ext uri="{FF2B5EF4-FFF2-40B4-BE49-F238E27FC236}">
                <a16:creationId xmlns:a16="http://schemas.microsoft.com/office/drawing/2014/main" id="{51448D3D-9A1F-E91D-8A7E-E976C3835F81}"/>
              </a:ext>
            </a:extLst>
          </p:cNvPr>
          <p:cNvSpPr>
            <a:spLocks noGrp="1"/>
          </p:cNvSpPr>
          <p:nvPr>
            <p:ph idx="1"/>
          </p:nvPr>
        </p:nvSpPr>
        <p:spPr/>
        <p:txBody>
          <a:bodyPr>
            <a:normAutofit/>
          </a:bodyPr>
          <a:lstStyle/>
          <a:p>
            <a:endParaRPr lang="en-US" sz="1600" b="1" dirty="0"/>
          </a:p>
          <a:p>
            <a:endParaRPr lang="en-US" sz="1600" b="1" dirty="0"/>
          </a:p>
          <a:p>
            <a:endParaRPr lang="en-US" sz="1600" b="1"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2" name="Rectangle 1">
            <a:extLst>
              <a:ext uri="{FF2B5EF4-FFF2-40B4-BE49-F238E27FC236}">
                <a16:creationId xmlns:a16="http://schemas.microsoft.com/office/drawing/2014/main" id="{09C41F63-31A1-D048-D85A-6F3D998702CE}"/>
              </a:ext>
            </a:extLst>
          </p:cNvPr>
          <p:cNvSpPr/>
          <p:nvPr/>
        </p:nvSpPr>
        <p:spPr>
          <a:xfrm>
            <a:off x="609600" y="1143000"/>
            <a:ext cx="8229600" cy="5632311"/>
          </a:xfrm>
          <a:prstGeom prst="rect">
            <a:avLst/>
          </a:prstGeom>
        </p:spPr>
        <p:txBody>
          <a:bodyPr wrap="square">
            <a:spAutoFit/>
          </a:bodyPr>
          <a:lstStyle/>
          <a:p>
            <a:r>
              <a:rPr lang="en-US" b="1" dirty="0"/>
              <a:t>Given:</a:t>
            </a:r>
            <a:r>
              <a:rPr lang="en-US" dirty="0"/>
              <a:t> Ectotherms are not normally found at high latitudes (it's cold). </a:t>
            </a:r>
          </a:p>
          <a:p>
            <a:r>
              <a:rPr lang="en-US" b="1" dirty="0"/>
              <a:t>Hypothesis:</a:t>
            </a:r>
            <a:r>
              <a:rPr lang="en-US" dirty="0"/>
              <a:t> Dinosaur fossils are known from high latitudes, so they must have been endothermic to cope with the cold. </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b="1" dirty="0"/>
              <a:t>Problem:</a:t>
            </a:r>
            <a:r>
              <a:rPr lang="en-US" dirty="0"/>
              <a:t> The high latitudes (Alaska, Antarctica, etc.) that dinosaur fossils have been found at were not so cold in the Mesozoic; in fact they may have been almost sub-tropical. Even if they were somewhat cold, dinosaurs could have migrated there in the summer when it was warmer, and emigrated during the cooler winter. </a:t>
            </a:r>
          </a:p>
          <a:p>
            <a:endParaRPr lang="en-US" dirty="0"/>
          </a:p>
        </p:txBody>
      </p:sp>
      <p:pic>
        <p:nvPicPr>
          <p:cNvPr id="17410" name="Picture 2" descr="Clawtooth Mountain | Disney Wiki | Fandom">
            <a:extLst>
              <a:ext uri="{FF2B5EF4-FFF2-40B4-BE49-F238E27FC236}">
                <a16:creationId xmlns:a16="http://schemas.microsoft.com/office/drawing/2014/main" id="{BBA195BE-2097-BA87-013F-A742A3264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09800"/>
            <a:ext cx="4800600" cy="288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938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665A8E-5FE0-E4B3-7D69-0EF17B13C5F1}"/>
              </a:ext>
            </a:extLst>
          </p:cNvPr>
          <p:cNvSpPr>
            <a:spLocks noGrp="1"/>
          </p:cNvSpPr>
          <p:nvPr>
            <p:ph type="title"/>
          </p:nvPr>
        </p:nvSpPr>
        <p:spPr>
          <a:xfrm>
            <a:off x="457200" y="-76200"/>
            <a:ext cx="8229600" cy="1143000"/>
          </a:xfrm>
        </p:spPr>
        <p:txBody>
          <a:bodyPr>
            <a:normAutofit fontScale="90000"/>
          </a:bodyPr>
          <a:lstStyle/>
          <a:p>
            <a:r>
              <a:rPr lang="en-US" dirty="0"/>
              <a:t>Were </a:t>
            </a:r>
            <a:r>
              <a:rPr lang="en-US" dirty="0" err="1"/>
              <a:t>nonavian</a:t>
            </a:r>
            <a:r>
              <a:rPr lang="en-US" dirty="0"/>
              <a:t> dinosaurs endotherms?</a:t>
            </a:r>
          </a:p>
        </p:txBody>
      </p:sp>
      <p:sp>
        <p:nvSpPr>
          <p:cNvPr id="17" name="Content Placeholder 16">
            <a:extLst>
              <a:ext uri="{FF2B5EF4-FFF2-40B4-BE49-F238E27FC236}">
                <a16:creationId xmlns:a16="http://schemas.microsoft.com/office/drawing/2014/main" id="{51448D3D-9A1F-E91D-8A7E-E976C3835F81}"/>
              </a:ext>
            </a:extLst>
          </p:cNvPr>
          <p:cNvSpPr>
            <a:spLocks noGrp="1"/>
          </p:cNvSpPr>
          <p:nvPr>
            <p:ph idx="1"/>
          </p:nvPr>
        </p:nvSpPr>
        <p:spPr/>
        <p:txBody>
          <a:bodyPr>
            <a:normAutofit/>
          </a:bodyPr>
          <a:lstStyle/>
          <a:p>
            <a:endParaRPr lang="en-US" sz="1600" b="1" dirty="0"/>
          </a:p>
          <a:p>
            <a:endParaRPr lang="en-US" sz="1600" b="1" dirty="0"/>
          </a:p>
          <a:p>
            <a:endParaRPr lang="en-US" sz="1600" b="1"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2" name="Rectangle 1">
            <a:extLst>
              <a:ext uri="{FF2B5EF4-FFF2-40B4-BE49-F238E27FC236}">
                <a16:creationId xmlns:a16="http://schemas.microsoft.com/office/drawing/2014/main" id="{09C41F63-31A1-D048-D85A-6F3D998702CE}"/>
              </a:ext>
            </a:extLst>
          </p:cNvPr>
          <p:cNvSpPr/>
          <p:nvPr/>
        </p:nvSpPr>
        <p:spPr>
          <a:xfrm>
            <a:off x="609600" y="1143000"/>
            <a:ext cx="8229600" cy="4524315"/>
          </a:xfrm>
          <a:prstGeom prst="rect">
            <a:avLst/>
          </a:prstGeom>
        </p:spPr>
        <p:txBody>
          <a:bodyPr wrap="square">
            <a:spAutoFit/>
          </a:bodyPr>
          <a:lstStyle/>
          <a:p>
            <a:r>
              <a:rPr lang="en-US" b="1" dirty="0"/>
              <a:t>Given:</a:t>
            </a:r>
            <a:r>
              <a:rPr lang="en-US" dirty="0"/>
              <a:t> Endothermic animals grow faster than ectotherms. </a:t>
            </a:r>
          </a:p>
          <a:p>
            <a:r>
              <a:rPr lang="en-US" b="1" dirty="0"/>
              <a:t>Hypothesis:</a:t>
            </a:r>
            <a:r>
              <a:rPr lang="en-US" dirty="0"/>
              <a:t> Dinosaurs got really big, so they must have been endotherms to reach that size quickly. </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p:txBody>
      </p:sp>
      <p:pic>
        <p:nvPicPr>
          <p:cNvPr id="19458" name="Picture 2" descr="No more Demons and Dragon Kings? Pachycephalosaurus ontogeny — Saurian">
            <a:extLst>
              <a:ext uri="{FF2B5EF4-FFF2-40B4-BE49-F238E27FC236}">
                <a16:creationId xmlns:a16="http://schemas.microsoft.com/office/drawing/2014/main" id="{7FB25AC0-82EA-BAA7-C402-8B37C6682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341" y="1943100"/>
            <a:ext cx="4787459"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63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665A8E-5FE0-E4B3-7D69-0EF17B13C5F1}"/>
              </a:ext>
            </a:extLst>
          </p:cNvPr>
          <p:cNvSpPr>
            <a:spLocks noGrp="1"/>
          </p:cNvSpPr>
          <p:nvPr>
            <p:ph type="title"/>
          </p:nvPr>
        </p:nvSpPr>
        <p:spPr>
          <a:xfrm>
            <a:off x="457200" y="-76200"/>
            <a:ext cx="8229600" cy="1143000"/>
          </a:xfrm>
        </p:spPr>
        <p:txBody>
          <a:bodyPr>
            <a:normAutofit fontScale="90000"/>
          </a:bodyPr>
          <a:lstStyle/>
          <a:p>
            <a:r>
              <a:rPr lang="en-US" dirty="0"/>
              <a:t>Were </a:t>
            </a:r>
            <a:r>
              <a:rPr lang="en-US" dirty="0" err="1"/>
              <a:t>nonavian</a:t>
            </a:r>
            <a:r>
              <a:rPr lang="en-US" dirty="0"/>
              <a:t> dinosaurs endotherms?</a:t>
            </a:r>
          </a:p>
        </p:txBody>
      </p:sp>
      <p:sp>
        <p:nvSpPr>
          <p:cNvPr id="17" name="Content Placeholder 16">
            <a:extLst>
              <a:ext uri="{FF2B5EF4-FFF2-40B4-BE49-F238E27FC236}">
                <a16:creationId xmlns:a16="http://schemas.microsoft.com/office/drawing/2014/main" id="{51448D3D-9A1F-E91D-8A7E-E976C3835F81}"/>
              </a:ext>
            </a:extLst>
          </p:cNvPr>
          <p:cNvSpPr>
            <a:spLocks noGrp="1"/>
          </p:cNvSpPr>
          <p:nvPr>
            <p:ph idx="1"/>
          </p:nvPr>
        </p:nvSpPr>
        <p:spPr/>
        <p:txBody>
          <a:bodyPr>
            <a:normAutofit/>
          </a:bodyPr>
          <a:lstStyle/>
          <a:p>
            <a:endParaRPr lang="en-US" sz="1600" b="1" dirty="0"/>
          </a:p>
          <a:p>
            <a:endParaRPr lang="en-US" sz="1600" b="1" dirty="0"/>
          </a:p>
          <a:p>
            <a:endParaRPr lang="en-US" sz="1600" b="1"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2" name="Rectangle 1">
            <a:extLst>
              <a:ext uri="{FF2B5EF4-FFF2-40B4-BE49-F238E27FC236}">
                <a16:creationId xmlns:a16="http://schemas.microsoft.com/office/drawing/2014/main" id="{09C41F63-31A1-D048-D85A-6F3D998702CE}"/>
              </a:ext>
            </a:extLst>
          </p:cNvPr>
          <p:cNvSpPr/>
          <p:nvPr/>
        </p:nvSpPr>
        <p:spPr>
          <a:xfrm>
            <a:off x="609600" y="1143000"/>
            <a:ext cx="8229600" cy="5078313"/>
          </a:xfrm>
          <a:prstGeom prst="rect">
            <a:avLst/>
          </a:prstGeom>
        </p:spPr>
        <p:txBody>
          <a:bodyPr wrap="square">
            <a:spAutoFit/>
          </a:bodyPr>
          <a:lstStyle/>
          <a:p>
            <a:r>
              <a:rPr lang="en-US" b="1" dirty="0"/>
              <a:t>Given:</a:t>
            </a:r>
            <a:r>
              <a:rPr lang="en-US" dirty="0"/>
              <a:t> Endothermic animals grow faster than ectotherms. </a:t>
            </a:r>
          </a:p>
          <a:p>
            <a:r>
              <a:rPr lang="en-US" b="1" dirty="0"/>
              <a:t>Hypothesis:</a:t>
            </a:r>
            <a:r>
              <a:rPr lang="en-US" dirty="0"/>
              <a:t> Dinosaurs got really big, so they must have been endotherms to reach that size quickly. </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b="1" dirty="0"/>
              <a:t>Problem:</a:t>
            </a:r>
            <a:r>
              <a:rPr lang="en-US" dirty="0"/>
              <a:t> If dinosaurs had a long lifespan and were ectothermic, they would have had no problem reaching their huge sizes. </a:t>
            </a:r>
          </a:p>
        </p:txBody>
      </p:sp>
      <p:pic>
        <p:nvPicPr>
          <p:cNvPr id="19458" name="Picture 2" descr="No more Demons and Dragon Kings? Pachycephalosaurus ontogeny — Saurian">
            <a:extLst>
              <a:ext uri="{FF2B5EF4-FFF2-40B4-BE49-F238E27FC236}">
                <a16:creationId xmlns:a16="http://schemas.microsoft.com/office/drawing/2014/main" id="{7FB25AC0-82EA-BAA7-C402-8B37C6682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341" y="1943100"/>
            <a:ext cx="4787459"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351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23CFF4D-D70A-1DD1-4F8A-6819F3CECE88}"/>
              </a:ext>
            </a:extLst>
          </p:cNvPr>
          <p:cNvPicPr>
            <a:picLocks noChangeAspect="1"/>
          </p:cNvPicPr>
          <p:nvPr/>
        </p:nvPicPr>
        <p:blipFill>
          <a:blip r:embed="rId2"/>
          <a:stretch>
            <a:fillRect/>
          </a:stretch>
        </p:blipFill>
        <p:spPr>
          <a:xfrm>
            <a:off x="381000" y="533400"/>
            <a:ext cx="6305951" cy="4225471"/>
          </a:xfrm>
          <a:prstGeom prst="rect">
            <a:avLst/>
          </a:prstGeom>
        </p:spPr>
      </p:pic>
      <p:sp>
        <p:nvSpPr>
          <p:cNvPr id="2" name="TextBox 1">
            <a:extLst>
              <a:ext uri="{FF2B5EF4-FFF2-40B4-BE49-F238E27FC236}">
                <a16:creationId xmlns:a16="http://schemas.microsoft.com/office/drawing/2014/main" id="{24604440-3647-5930-71BD-276559011EF2}"/>
              </a:ext>
            </a:extLst>
          </p:cNvPr>
          <p:cNvSpPr txBox="1"/>
          <p:nvPr/>
        </p:nvSpPr>
        <p:spPr>
          <a:xfrm>
            <a:off x="381000" y="4762882"/>
            <a:ext cx="8001000" cy="1200329"/>
          </a:xfrm>
          <a:prstGeom prst="rect">
            <a:avLst/>
          </a:prstGeom>
          <a:noFill/>
        </p:spPr>
        <p:txBody>
          <a:bodyPr wrap="square" rtlCol="0">
            <a:spAutoFit/>
          </a:bodyPr>
          <a:lstStyle/>
          <a:p>
            <a:r>
              <a:rPr lang="en-US" dirty="0"/>
              <a:t>1    Measure (tally) body size and metabolism across ontogeny for extant endothermic and ectothermic species</a:t>
            </a:r>
          </a:p>
          <a:p>
            <a:pPr marL="342900" indent="-342900">
              <a:buAutoNum type="arabicPlain" startAt="2"/>
            </a:pPr>
            <a:r>
              <a:rPr lang="en-US" dirty="0"/>
              <a:t>Map growth—body size--of </a:t>
            </a:r>
            <a:r>
              <a:rPr lang="en-US" dirty="0" err="1"/>
              <a:t>nonavian</a:t>
            </a:r>
            <a:r>
              <a:rPr lang="en-US" dirty="0"/>
              <a:t> dinosaurs onto these data</a:t>
            </a:r>
          </a:p>
          <a:p>
            <a:pPr marL="342900" indent="-342900">
              <a:buAutoNum type="arabicPlain" startAt="2"/>
            </a:pPr>
            <a:r>
              <a:rPr lang="en-US" dirty="0"/>
              <a:t>Assess which ontogeny, ectotherm or endotherm, </a:t>
            </a:r>
            <a:r>
              <a:rPr lang="en-US" dirty="0" err="1"/>
              <a:t>nonavian</a:t>
            </a:r>
            <a:r>
              <a:rPr lang="en-US" dirty="0"/>
              <a:t> dinosaurs match</a:t>
            </a:r>
          </a:p>
        </p:txBody>
      </p:sp>
    </p:spTree>
    <p:extLst>
      <p:ext uri="{BB962C8B-B14F-4D97-AF65-F5344CB8AC3E}">
        <p14:creationId xmlns:p14="http://schemas.microsoft.com/office/powerpoint/2010/main" val="3488279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62087C-7733-EACD-539F-6754BC119F2B}"/>
              </a:ext>
            </a:extLst>
          </p:cNvPr>
          <p:cNvPicPr>
            <a:picLocks noChangeAspect="1"/>
          </p:cNvPicPr>
          <p:nvPr/>
        </p:nvPicPr>
        <p:blipFill>
          <a:blip r:embed="rId2"/>
          <a:stretch>
            <a:fillRect/>
          </a:stretch>
        </p:blipFill>
        <p:spPr>
          <a:xfrm>
            <a:off x="1816426" y="127907"/>
            <a:ext cx="5511147" cy="6602186"/>
          </a:xfrm>
          <a:prstGeom prst="rect">
            <a:avLst/>
          </a:prstGeom>
        </p:spPr>
      </p:pic>
    </p:spTree>
    <p:extLst>
      <p:ext uri="{BB962C8B-B14F-4D97-AF65-F5344CB8AC3E}">
        <p14:creationId xmlns:p14="http://schemas.microsoft.com/office/powerpoint/2010/main" val="1755543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00" y="2667000"/>
            <a:ext cx="5943600" cy="3566160"/>
          </a:xfrm>
          <a:prstGeom prst="rect">
            <a:avLst/>
          </a:prstGeom>
        </p:spPr>
      </p:pic>
      <p:pic>
        <p:nvPicPr>
          <p:cNvPr id="10242" name="Picture 2" descr="DINOS">
            <a:extLst>
              <a:ext uri="{FF2B5EF4-FFF2-40B4-BE49-F238E27FC236}">
                <a16:creationId xmlns:a16="http://schemas.microsoft.com/office/drawing/2014/main" id="{77C493B0-5D99-2041-99A2-6357769679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591" b="19192"/>
          <a:stretch/>
        </p:blipFill>
        <p:spPr bwMode="auto">
          <a:xfrm>
            <a:off x="1638300" y="0"/>
            <a:ext cx="2933700" cy="249676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imeline of geological periods.">
            <a:extLst>
              <a:ext uri="{FF2B5EF4-FFF2-40B4-BE49-F238E27FC236}">
                <a16:creationId xmlns:a16="http://schemas.microsoft.com/office/drawing/2014/main" id="{F0BEE6D1-FC5B-1942-A2F8-EA45D5EA820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75C96337-6F62-DE4E-85E7-87E12B4207F9}"/>
              </a:ext>
            </a:extLst>
          </p:cNvPr>
          <p:cNvPicPr>
            <a:picLocks noChangeAspect="1"/>
          </p:cNvPicPr>
          <p:nvPr/>
        </p:nvPicPr>
        <p:blipFill rotWithShape="1">
          <a:blip r:embed="rId5"/>
          <a:srcRect l="49577"/>
          <a:stretch/>
        </p:blipFill>
        <p:spPr>
          <a:xfrm>
            <a:off x="5715000" y="762000"/>
            <a:ext cx="3409950" cy="5410200"/>
          </a:xfrm>
          <a:prstGeom prst="rect">
            <a:avLst/>
          </a:prstGeom>
        </p:spPr>
      </p:pic>
    </p:spTree>
    <p:extLst>
      <p:ext uri="{BB962C8B-B14F-4D97-AF65-F5344CB8AC3E}">
        <p14:creationId xmlns:p14="http://schemas.microsoft.com/office/powerpoint/2010/main" val="2884593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EE622-048C-2F43-884C-E3031FAEEE4A}"/>
              </a:ext>
            </a:extLst>
          </p:cNvPr>
          <p:cNvSpPr>
            <a:spLocks noGrp="1"/>
          </p:cNvSpPr>
          <p:nvPr>
            <p:ph type="title"/>
          </p:nvPr>
        </p:nvSpPr>
        <p:spPr/>
        <p:txBody>
          <a:bodyPr>
            <a:normAutofit fontScale="90000"/>
          </a:bodyPr>
          <a:lstStyle/>
          <a:p>
            <a:r>
              <a:rPr lang="en-US" dirty="0"/>
              <a:t>What killed the </a:t>
            </a:r>
            <a:r>
              <a:rPr lang="en-US" dirty="0" err="1"/>
              <a:t>nonavian</a:t>
            </a:r>
            <a:r>
              <a:rPr lang="en-US" dirty="0"/>
              <a:t> dinosaurs?</a:t>
            </a:r>
          </a:p>
        </p:txBody>
      </p:sp>
      <p:sp>
        <p:nvSpPr>
          <p:cNvPr id="3" name="Content Placeholder 2">
            <a:extLst>
              <a:ext uri="{FF2B5EF4-FFF2-40B4-BE49-F238E27FC236}">
                <a16:creationId xmlns:a16="http://schemas.microsoft.com/office/drawing/2014/main" id="{7CEEEBF2-DCD6-7E4E-809B-DEAEBAB7C9B1}"/>
              </a:ext>
            </a:extLst>
          </p:cNvPr>
          <p:cNvSpPr>
            <a:spLocks noGrp="1"/>
          </p:cNvSpPr>
          <p:nvPr>
            <p:ph idx="1"/>
          </p:nvPr>
        </p:nvSpPr>
        <p:spPr>
          <a:xfrm>
            <a:off x="457200" y="1447800"/>
            <a:ext cx="8229600" cy="4525963"/>
          </a:xfrm>
        </p:spPr>
        <p:txBody>
          <a:bodyPr/>
          <a:lstStyle/>
          <a:p>
            <a:r>
              <a:rPr lang="en-US" dirty="0"/>
              <a:t>Volcanic eruptions</a:t>
            </a:r>
          </a:p>
          <a:p>
            <a:r>
              <a:rPr lang="en-US" dirty="0"/>
              <a:t>Temperature changes</a:t>
            </a:r>
          </a:p>
          <a:p>
            <a:r>
              <a:rPr lang="en-US" dirty="0"/>
              <a:t>Sea level changes</a:t>
            </a:r>
          </a:p>
          <a:p>
            <a:r>
              <a:rPr lang="en-US" dirty="0"/>
              <a:t>Asteroid impact</a:t>
            </a:r>
          </a:p>
          <a:p>
            <a:pPr lvl="1"/>
            <a:r>
              <a:rPr lang="en-US" dirty="0"/>
              <a:t>1980 iridium</a:t>
            </a:r>
          </a:p>
          <a:p>
            <a:pPr lvl="1"/>
            <a:r>
              <a:rPr lang="en-US" dirty="0"/>
              <a:t>1991/1978 Chicxulub crater</a:t>
            </a:r>
          </a:p>
          <a:p>
            <a:pPr lvl="1"/>
            <a:endParaRPr lang="en-US" dirty="0"/>
          </a:p>
        </p:txBody>
      </p:sp>
      <p:pic>
        <p:nvPicPr>
          <p:cNvPr id="1026" name="Picture 2" descr="Deadly Dinosaur Hunter (by Big Bites Games) Android Gameplay [HD] - YouTube">
            <a:extLst>
              <a:ext uri="{FF2B5EF4-FFF2-40B4-BE49-F238E27FC236}">
                <a16:creationId xmlns:a16="http://schemas.microsoft.com/office/drawing/2014/main" id="{5D661D29-2F69-F744-A02E-E18154DF1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5934" y="1981200"/>
            <a:ext cx="4199466"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A1D742C-6944-4A49-85AB-A551AD87A023}"/>
              </a:ext>
            </a:extLst>
          </p:cNvPr>
          <p:cNvPicPr>
            <a:picLocks noChangeAspect="1"/>
          </p:cNvPicPr>
          <p:nvPr/>
        </p:nvPicPr>
        <p:blipFill rotWithShape="1">
          <a:blip r:embed="rId3"/>
          <a:srcRect r="7455"/>
          <a:stretch/>
        </p:blipFill>
        <p:spPr>
          <a:xfrm>
            <a:off x="166194" y="4800600"/>
            <a:ext cx="4101006" cy="1982153"/>
          </a:xfrm>
          <a:prstGeom prst="rect">
            <a:avLst/>
          </a:prstGeom>
        </p:spPr>
      </p:pic>
      <p:pic>
        <p:nvPicPr>
          <p:cNvPr id="7" name="Picture 6">
            <a:extLst>
              <a:ext uri="{FF2B5EF4-FFF2-40B4-BE49-F238E27FC236}">
                <a16:creationId xmlns:a16="http://schemas.microsoft.com/office/drawing/2014/main" id="{F6818388-F841-C34A-AFA2-4C3034491C7F}"/>
              </a:ext>
            </a:extLst>
          </p:cNvPr>
          <p:cNvPicPr>
            <a:picLocks noChangeAspect="1"/>
          </p:cNvPicPr>
          <p:nvPr/>
        </p:nvPicPr>
        <p:blipFill>
          <a:blip r:embed="rId4"/>
          <a:stretch>
            <a:fillRect/>
          </a:stretch>
        </p:blipFill>
        <p:spPr>
          <a:xfrm>
            <a:off x="4624313" y="4752535"/>
            <a:ext cx="3986287" cy="1983228"/>
          </a:xfrm>
          <a:prstGeom prst="rect">
            <a:avLst/>
          </a:prstGeom>
        </p:spPr>
      </p:pic>
    </p:spTree>
    <p:extLst>
      <p:ext uri="{BB962C8B-B14F-4D97-AF65-F5344CB8AC3E}">
        <p14:creationId xmlns:p14="http://schemas.microsoft.com/office/powerpoint/2010/main" val="3262425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EE622-048C-2F43-884C-E3031FAEEE4A}"/>
              </a:ext>
            </a:extLst>
          </p:cNvPr>
          <p:cNvSpPr>
            <a:spLocks noGrp="1"/>
          </p:cNvSpPr>
          <p:nvPr>
            <p:ph type="title"/>
          </p:nvPr>
        </p:nvSpPr>
        <p:spPr/>
        <p:txBody>
          <a:bodyPr>
            <a:normAutofit fontScale="90000"/>
          </a:bodyPr>
          <a:lstStyle/>
          <a:p>
            <a:r>
              <a:rPr lang="en-US" dirty="0"/>
              <a:t>What killed the </a:t>
            </a:r>
            <a:r>
              <a:rPr lang="en-US" dirty="0" err="1"/>
              <a:t>nonavian</a:t>
            </a:r>
            <a:r>
              <a:rPr lang="en-US" dirty="0"/>
              <a:t> dinosaurs?</a:t>
            </a:r>
          </a:p>
        </p:txBody>
      </p:sp>
      <p:pic>
        <p:nvPicPr>
          <p:cNvPr id="8" name="Picture 7">
            <a:extLst>
              <a:ext uri="{FF2B5EF4-FFF2-40B4-BE49-F238E27FC236}">
                <a16:creationId xmlns:a16="http://schemas.microsoft.com/office/drawing/2014/main" id="{BF077EC6-980E-19B9-209D-E9CE3BBB9B7D}"/>
              </a:ext>
            </a:extLst>
          </p:cNvPr>
          <p:cNvPicPr>
            <a:picLocks noChangeAspect="1"/>
          </p:cNvPicPr>
          <p:nvPr/>
        </p:nvPicPr>
        <p:blipFill>
          <a:blip r:embed="rId2"/>
          <a:stretch>
            <a:fillRect/>
          </a:stretch>
        </p:blipFill>
        <p:spPr>
          <a:xfrm>
            <a:off x="304800" y="2667000"/>
            <a:ext cx="3962400" cy="2368585"/>
          </a:xfrm>
          <a:prstGeom prst="rect">
            <a:avLst/>
          </a:prstGeom>
        </p:spPr>
      </p:pic>
      <p:pic>
        <p:nvPicPr>
          <p:cNvPr id="10" name="Picture 9">
            <a:extLst>
              <a:ext uri="{FF2B5EF4-FFF2-40B4-BE49-F238E27FC236}">
                <a16:creationId xmlns:a16="http://schemas.microsoft.com/office/drawing/2014/main" id="{0C7B1FD0-ED03-CD25-C366-5373C914F465}"/>
              </a:ext>
            </a:extLst>
          </p:cNvPr>
          <p:cNvPicPr>
            <a:picLocks noChangeAspect="1"/>
          </p:cNvPicPr>
          <p:nvPr/>
        </p:nvPicPr>
        <p:blipFill>
          <a:blip r:embed="rId3"/>
          <a:stretch>
            <a:fillRect/>
          </a:stretch>
        </p:blipFill>
        <p:spPr>
          <a:xfrm>
            <a:off x="4419600" y="2286000"/>
            <a:ext cx="4825181" cy="4116897"/>
          </a:xfrm>
          <a:prstGeom prst="rect">
            <a:avLst/>
          </a:prstGeom>
        </p:spPr>
      </p:pic>
    </p:spTree>
    <p:extLst>
      <p:ext uri="{BB962C8B-B14F-4D97-AF65-F5344CB8AC3E}">
        <p14:creationId xmlns:p14="http://schemas.microsoft.com/office/powerpoint/2010/main" val="2518017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141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8C65A588-EC76-7449-B05D-751EBEDBC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6913"/>
            <a:ext cx="9144000" cy="54641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7A02B437-88B7-8348-87EB-3E5BC162F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048000"/>
            <a:ext cx="2157573" cy="24003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A97543-54FB-3E3E-8412-A51249B20D3F}"/>
              </a:ext>
            </a:extLst>
          </p:cNvPr>
          <p:cNvPicPr>
            <a:picLocks noChangeAspect="1"/>
          </p:cNvPicPr>
          <p:nvPr/>
        </p:nvPicPr>
        <p:blipFill>
          <a:blip r:embed="rId5"/>
          <a:stretch>
            <a:fillRect/>
          </a:stretch>
        </p:blipFill>
        <p:spPr>
          <a:xfrm>
            <a:off x="3733800" y="3886200"/>
            <a:ext cx="5067300" cy="1944789"/>
          </a:xfrm>
          <a:prstGeom prst="rect">
            <a:avLst/>
          </a:prstGeom>
        </p:spPr>
      </p:pic>
    </p:spTree>
    <p:extLst>
      <p:ext uri="{BB962C8B-B14F-4D97-AF65-F5344CB8AC3E}">
        <p14:creationId xmlns:p14="http://schemas.microsoft.com/office/powerpoint/2010/main" val="1002681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17828-27CF-4D4C-8D1C-DFCC55844266}"/>
              </a:ext>
            </a:extLst>
          </p:cNvPr>
          <p:cNvSpPr txBox="1"/>
          <p:nvPr/>
        </p:nvSpPr>
        <p:spPr>
          <a:xfrm>
            <a:off x="876300" y="539354"/>
            <a:ext cx="5089342" cy="584775"/>
          </a:xfrm>
          <a:prstGeom prst="rect">
            <a:avLst/>
          </a:prstGeom>
          <a:noFill/>
        </p:spPr>
        <p:txBody>
          <a:bodyPr wrap="none" rtlCol="0">
            <a:spAutoFit/>
          </a:bodyPr>
          <a:lstStyle/>
          <a:p>
            <a:r>
              <a:rPr lang="en-US" sz="3200" dirty="0"/>
              <a:t>NM dinosaurs: </a:t>
            </a:r>
            <a:r>
              <a:rPr lang="en-US" sz="3200" i="1" dirty="0" err="1"/>
              <a:t>Pentaceratops</a:t>
            </a:r>
            <a:endParaRPr lang="en-US" sz="3200" i="1" dirty="0"/>
          </a:p>
        </p:txBody>
      </p:sp>
      <p:sp>
        <p:nvSpPr>
          <p:cNvPr id="2" name="Rectangle 1">
            <a:extLst>
              <a:ext uri="{FF2B5EF4-FFF2-40B4-BE49-F238E27FC236}">
                <a16:creationId xmlns:a16="http://schemas.microsoft.com/office/drawing/2014/main" id="{FD6D4473-571D-91D8-2F73-E9F99D0C4F4B}"/>
              </a:ext>
            </a:extLst>
          </p:cNvPr>
          <p:cNvSpPr/>
          <p:nvPr/>
        </p:nvSpPr>
        <p:spPr>
          <a:xfrm>
            <a:off x="4572000" y="1371600"/>
            <a:ext cx="4572000" cy="1200329"/>
          </a:xfrm>
          <a:prstGeom prst="rect">
            <a:avLst/>
          </a:prstGeom>
        </p:spPr>
        <p:txBody>
          <a:bodyPr>
            <a:spAutoFit/>
          </a:bodyPr>
          <a:lstStyle/>
          <a:p>
            <a:pPr>
              <a:buFont typeface="Arial" panose="020B0604020202020204" pitchFamily="34" charset="0"/>
              <a:buChar char="•"/>
            </a:pPr>
            <a:r>
              <a:rPr lang="en-US" dirty="0">
                <a:solidFill>
                  <a:srgbClr val="333333"/>
                </a:solidFill>
                <a:latin typeface="roboto"/>
              </a:rPr>
              <a:t>H. F. Osborn. 1923. A new genus and species of </a:t>
            </a:r>
            <a:r>
              <a:rPr lang="en-US" dirty="0" err="1">
                <a:solidFill>
                  <a:srgbClr val="333333"/>
                </a:solidFill>
                <a:latin typeface="roboto"/>
              </a:rPr>
              <a:t>Ceratopsia</a:t>
            </a:r>
            <a:r>
              <a:rPr lang="en-US" dirty="0">
                <a:solidFill>
                  <a:srgbClr val="333333"/>
                </a:solidFill>
                <a:latin typeface="roboto"/>
              </a:rPr>
              <a:t> from New Mexico, </a:t>
            </a:r>
            <a:r>
              <a:rPr lang="en-US" i="1" dirty="0" err="1">
                <a:solidFill>
                  <a:srgbClr val="333333"/>
                </a:solidFill>
                <a:latin typeface="roboto"/>
              </a:rPr>
              <a:t>Pentaceratops</a:t>
            </a:r>
            <a:r>
              <a:rPr lang="en-US" i="1" dirty="0">
                <a:solidFill>
                  <a:srgbClr val="333333"/>
                </a:solidFill>
                <a:latin typeface="roboto"/>
              </a:rPr>
              <a:t> </a:t>
            </a:r>
            <a:r>
              <a:rPr lang="en-US" i="1" dirty="0" err="1">
                <a:solidFill>
                  <a:srgbClr val="333333"/>
                </a:solidFill>
                <a:latin typeface="roboto"/>
              </a:rPr>
              <a:t>sternbergii</a:t>
            </a:r>
            <a:r>
              <a:rPr lang="en-US" dirty="0">
                <a:solidFill>
                  <a:srgbClr val="333333"/>
                </a:solidFill>
                <a:latin typeface="roboto"/>
              </a:rPr>
              <a:t>. American Museum </a:t>
            </a:r>
            <a:r>
              <a:rPr lang="en-US" dirty="0" err="1">
                <a:solidFill>
                  <a:srgbClr val="333333"/>
                </a:solidFill>
                <a:latin typeface="roboto"/>
              </a:rPr>
              <a:t>Novitates</a:t>
            </a:r>
            <a:r>
              <a:rPr lang="en-US" dirty="0">
                <a:solidFill>
                  <a:srgbClr val="333333"/>
                </a:solidFill>
                <a:latin typeface="roboto"/>
              </a:rPr>
              <a:t> 93:1-3</a:t>
            </a:r>
            <a:endParaRPr lang="en-US" b="0" i="0" u="none" strike="noStrike" dirty="0">
              <a:solidFill>
                <a:srgbClr val="333333"/>
              </a:solidFill>
              <a:effectLst/>
              <a:latin typeface="roboto"/>
            </a:endParaRPr>
          </a:p>
        </p:txBody>
      </p:sp>
      <p:pic>
        <p:nvPicPr>
          <p:cNvPr id="7" name="Picture 6">
            <a:extLst>
              <a:ext uri="{FF2B5EF4-FFF2-40B4-BE49-F238E27FC236}">
                <a16:creationId xmlns:a16="http://schemas.microsoft.com/office/drawing/2014/main" id="{CFBA7F4D-32D2-D0D8-07F2-5520943AB6F3}"/>
              </a:ext>
            </a:extLst>
          </p:cNvPr>
          <p:cNvPicPr>
            <a:picLocks noChangeAspect="1"/>
          </p:cNvPicPr>
          <p:nvPr/>
        </p:nvPicPr>
        <p:blipFill>
          <a:blip r:embed="rId3"/>
          <a:stretch>
            <a:fillRect/>
          </a:stretch>
        </p:blipFill>
        <p:spPr>
          <a:xfrm>
            <a:off x="838200" y="2819400"/>
            <a:ext cx="5715000" cy="4038600"/>
          </a:xfrm>
          <a:prstGeom prst="rect">
            <a:avLst/>
          </a:prstGeom>
        </p:spPr>
      </p:pic>
    </p:spTree>
    <p:extLst>
      <p:ext uri="{BB962C8B-B14F-4D97-AF65-F5344CB8AC3E}">
        <p14:creationId xmlns:p14="http://schemas.microsoft.com/office/powerpoint/2010/main" val="26309731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17828-27CF-4D4C-8D1C-DFCC55844266}"/>
              </a:ext>
            </a:extLst>
          </p:cNvPr>
          <p:cNvSpPr txBox="1"/>
          <p:nvPr/>
        </p:nvSpPr>
        <p:spPr>
          <a:xfrm>
            <a:off x="381000" y="499263"/>
            <a:ext cx="2710422" cy="584775"/>
          </a:xfrm>
          <a:prstGeom prst="rect">
            <a:avLst/>
          </a:prstGeom>
          <a:noFill/>
        </p:spPr>
        <p:txBody>
          <a:bodyPr wrap="none" rtlCol="0">
            <a:spAutoFit/>
          </a:bodyPr>
          <a:lstStyle/>
          <a:p>
            <a:r>
              <a:rPr lang="en-US" sz="3200" dirty="0"/>
              <a:t>NM dinosaurs: </a:t>
            </a:r>
            <a:endParaRPr lang="en-US" sz="3200" i="1" dirty="0"/>
          </a:p>
        </p:txBody>
      </p:sp>
      <p:pic>
        <p:nvPicPr>
          <p:cNvPr id="3" name="Picture 2">
            <a:extLst>
              <a:ext uri="{FF2B5EF4-FFF2-40B4-BE49-F238E27FC236}">
                <a16:creationId xmlns:a16="http://schemas.microsoft.com/office/drawing/2014/main" id="{EFF77458-98A1-CF86-1623-7723DCE75EFF}"/>
              </a:ext>
            </a:extLst>
          </p:cNvPr>
          <p:cNvPicPr>
            <a:picLocks noChangeAspect="1"/>
          </p:cNvPicPr>
          <p:nvPr/>
        </p:nvPicPr>
        <p:blipFill>
          <a:blip r:embed="rId3"/>
          <a:stretch>
            <a:fillRect/>
          </a:stretch>
        </p:blipFill>
        <p:spPr>
          <a:xfrm>
            <a:off x="248790" y="3048000"/>
            <a:ext cx="2545773" cy="1866900"/>
          </a:xfrm>
          <a:prstGeom prst="rect">
            <a:avLst/>
          </a:prstGeom>
        </p:spPr>
      </p:pic>
      <p:sp>
        <p:nvSpPr>
          <p:cNvPr id="4" name="Rectangle 3">
            <a:extLst>
              <a:ext uri="{FF2B5EF4-FFF2-40B4-BE49-F238E27FC236}">
                <a16:creationId xmlns:a16="http://schemas.microsoft.com/office/drawing/2014/main" id="{7E5DEC37-A0A5-9836-862D-34913FB4712D}"/>
              </a:ext>
            </a:extLst>
          </p:cNvPr>
          <p:cNvSpPr/>
          <p:nvPr/>
        </p:nvSpPr>
        <p:spPr>
          <a:xfrm>
            <a:off x="3979221" y="3733800"/>
            <a:ext cx="4572000" cy="1477328"/>
          </a:xfrm>
          <a:prstGeom prst="rect">
            <a:avLst/>
          </a:prstGeom>
        </p:spPr>
        <p:txBody>
          <a:bodyPr>
            <a:spAutoFit/>
          </a:bodyPr>
          <a:lstStyle/>
          <a:p>
            <a:r>
              <a:rPr lang="en-US" dirty="0">
                <a:solidFill>
                  <a:srgbClr val="222222"/>
                </a:solidFill>
                <a:latin typeface="Helvetica Neue" panose="02000503000000020004" pitchFamily="2" charset="0"/>
              </a:rPr>
              <a:t>The skull of the type specimen of </a:t>
            </a:r>
            <a:r>
              <a:rPr lang="en-US" dirty="0" err="1">
                <a:solidFill>
                  <a:srgbClr val="222222"/>
                </a:solidFill>
                <a:latin typeface="Helvetica Neue" panose="02000503000000020004" pitchFamily="2" charset="0"/>
              </a:rPr>
              <a:t>Bistahievorsor</a:t>
            </a:r>
            <a:r>
              <a:rPr lang="en-US" dirty="0">
                <a:solidFill>
                  <a:srgbClr val="222222"/>
                </a:solidFill>
                <a:latin typeface="Helvetica Neue" panose="02000503000000020004" pitchFamily="2" charset="0"/>
              </a:rPr>
              <a:t> </a:t>
            </a:r>
            <a:r>
              <a:rPr lang="en-US" dirty="0" err="1">
                <a:solidFill>
                  <a:srgbClr val="222222"/>
                </a:solidFill>
                <a:latin typeface="Helvetica Neue" panose="02000503000000020004" pitchFamily="2" charset="0"/>
              </a:rPr>
              <a:t>sealeyi</a:t>
            </a:r>
            <a:r>
              <a:rPr lang="en-US" dirty="0">
                <a:solidFill>
                  <a:srgbClr val="222222"/>
                </a:solidFill>
                <a:latin typeface="Helvetica Neue" panose="02000503000000020004" pitchFamily="2" charset="0"/>
              </a:rPr>
              <a:t> is currently on display in the Cretaceous Seacoast Exhibit at the Museum of Natural History and Science.</a:t>
            </a:r>
            <a:endParaRPr lang="en-US" dirty="0"/>
          </a:p>
        </p:txBody>
      </p:sp>
      <p:pic>
        <p:nvPicPr>
          <p:cNvPr id="5" name="Picture 4">
            <a:extLst>
              <a:ext uri="{FF2B5EF4-FFF2-40B4-BE49-F238E27FC236}">
                <a16:creationId xmlns:a16="http://schemas.microsoft.com/office/drawing/2014/main" id="{806CDD53-6BC6-AAA9-746D-976EB7CA6C68}"/>
              </a:ext>
            </a:extLst>
          </p:cNvPr>
          <p:cNvPicPr>
            <a:picLocks noChangeAspect="1"/>
          </p:cNvPicPr>
          <p:nvPr/>
        </p:nvPicPr>
        <p:blipFill>
          <a:blip r:embed="rId4"/>
          <a:stretch>
            <a:fillRect/>
          </a:stretch>
        </p:blipFill>
        <p:spPr>
          <a:xfrm>
            <a:off x="2895600" y="3019425"/>
            <a:ext cx="6011333" cy="3381375"/>
          </a:xfrm>
          <a:prstGeom prst="rect">
            <a:avLst/>
          </a:prstGeom>
        </p:spPr>
      </p:pic>
      <p:sp>
        <p:nvSpPr>
          <p:cNvPr id="8" name="Rectangle 7">
            <a:extLst>
              <a:ext uri="{FF2B5EF4-FFF2-40B4-BE49-F238E27FC236}">
                <a16:creationId xmlns:a16="http://schemas.microsoft.com/office/drawing/2014/main" id="{15F891AA-166B-F2DA-CD77-39589685E781}"/>
              </a:ext>
            </a:extLst>
          </p:cNvPr>
          <p:cNvSpPr/>
          <p:nvPr/>
        </p:nvSpPr>
        <p:spPr>
          <a:xfrm>
            <a:off x="248790" y="1142058"/>
            <a:ext cx="3618298" cy="523220"/>
          </a:xfrm>
          <a:prstGeom prst="rect">
            <a:avLst/>
          </a:prstGeom>
        </p:spPr>
        <p:txBody>
          <a:bodyPr wrap="none">
            <a:spAutoFit/>
          </a:bodyPr>
          <a:lstStyle/>
          <a:p>
            <a:r>
              <a:rPr lang="en-US" sz="2800" i="1" dirty="0" err="1">
                <a:solidFill>
                  <a:srgbClr val="222222"/>
                </a:solidFill>
                <a:latin typeface="Helvetica Neue" panose="02000503000000020004" pitchFamily="2" charset="0"/>
              </a:rPr>
              <a:t>Bistahieversor</a:t>
            </a:r>
            <a:r>
              <a:rPr lang="en-US" sz="2800" i="1" dirty="0">
                <a:solidFill>
                  <a:srgbClr val="222222"/>
                </a:solidFill>
                <a:latin typeface="Helvetica Neue" panose="02000503000000020004" pitchFamily="2" charset="0"/>
              </a:rPr>
              <a:t> </a:t>
            </a:r>
            <a:r>
              <a:rPr lang="en-US" sz="2800" i="1" dirty="0" err="1">
                <a:solidFill>
                  <a:srgbClr val="222222"/>
                </a:solidFill>
                <a:latin typeface="Helvetica Neue" panose="02000503000000020004" pitchFamily="2" charset="0"/>
              </a:rPr>
              <a:t>sealeyi</a:t>
            </a:r>
            <a:endParaRPr lang="en-US" sz="2800" dirty="0"/>
          </a:p>
        </p:txBody>
      </p:sp>
      <p:pic>
        <p:nvPicPr>
          <p:cNvPr id="10" name="Picture 9">
            <a:extLst>
              <a:ext uri="{FF2B5EF4-FFF2-40B4-BE49-F238E27FC236}">
                <a16:creationId xmlns:a16="http://schemas.microsoft.com/office/drawing/2014/main" id="{36A03532-8D7D-1A8C-BAF5-65F06A250157}"/>
              </a:ext>
            </a:extLst>
          </p:cNvPr>
          <p:cNvPicPr>
            <a:picLocks noChangeAspect="1"/>
          </p:cNvPicPr>
          <p:nvPr/>
        </p:nvPicPr>
        <p:blipFill>
          <a:blip r:embed="rId5"/>
          <a:stretch>
            <a:fillRect/>
          </a:stretch>
        </p:blipFill>
        <p:spPr>
          <a:xfrm>
            <a:off x="4243129" y="103445"/>
            <a:ext cx="4764841" cy="2600446"/>
          </a:xfrm>
          <a:prstGeom prst="rect">
            <a:avLst/>
          </a:prstGeom>
        </p:spPr>
      </p:pic>
    </p:spTree>
    <p:extLst>
      <p:ext uri="{BB962C8B-B14F-4D97-AF65-F5344CB8AC3E}">
        <p14:creationId xmlns:p14="http://schemas.microsoft.com/office/powerpoint/2010/main" val="2011624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17828-27CF-4D4C-8D1C-DFCC55844266}"/>
              </a:ext>
            </a:extLst>
          </p:cNvPr>
          <p:cNvSpPr txBox="1"/>
          <p:nvPr/>
        </p:nvSpPr>
        <p:spPr>
          <a:xfrm>
            <a:off x="494709" y="685800"/>
            <a:ext cx="2646878" cy="584775"/>
          </a:xfrm>
          <a:prstGeom prst="rect">
            <a:avLst/>
          </a:prstGeom>
          <a:noFill/>
        </p:spPr>
        <p:txBody>
          <a:bodyPr wrap="none" rtlCol="0">
            <a:spAutoFit/>
          </a:bodyPr>
          <a:lstStyle/>
          <a:p>
            <a:r>
              <a:rPr lang="en-US" sz="3200" dirty="0"/>
              <a:t>Not a dinosaur</a:t>
            </a:r>
            <a:endParaRPr lang="en-US" sz="3200" i="1" dirty="0"/>
          </a:p>
        </p:txBody>
      </p:sp>
      <p:pic>
        <p:nvPicPr>
          <p:cNvPr id="7" name="Picture 6">
            <a:extLst>
              <a:ext uri="{FF2B5EF4-FFF2-40B4-BE49-F238E27FC236}">
                <a16:creationId xmlns:a16="http://schemas.microsoft.com/office/drawing/2014/main" id="{38E5206A-7829-FCC0-EE5C-4A54CCF42DCF}"/>
              </a:ext>
            </a:extLst>
          </p:cNvPr>
          <p:cNvPicPr>
            <a:picLocks noChangeAspect="1"/>
          </p:cNvPicPr>
          <p:nvPr/>
        </p:nvPicPr>
        <p:blipFill rotWithShape="1">
          <a:blip r:embed="rId3"/>
          <a:srcRect b="42818"/>
          <a:stretch/>
        </p:blipFill>
        <p:spPr>
          <a:xfrm>
            <a:off x="1752600" y="1676400"/>
            <a:ext cx="6267450" cy="4778493"/>
          </a:xfrm>
          <a:prstGeom prst="rect">
            <a:avLst/>
          </a:prstGeom>
        </p:spPr>
      </p:pic>
    </p:spTree>
    <p:extLst>
      <p:ext uri="{BB962C8B-B14F-4D97-AF65-F5344CB8AC3E}">
        <p14:creationId xmlns:p14="http://schemas.microsoft.com/office/powerpoint/2010/main" val="20170726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17828-27CF-4D4C-8D1C-DFCC55844266}"/>
              </a:ext>
            </a:extLst>
          </p:cNvPr>
          <p:cNvSpPr txBox="1"/>
          <p:nvPr/>
        </p:nvSpPr>
        <p:spPr>
          <a:xfrm>
            <a:off x="914400" y="685800"/>
            <a:ext cx="4867871" cy="584775"/>
          </a:xfrm>
          <a:prstGeom prst="rect">
            <a:avLst/>
          </a:prstGeom>
          <a:noFill/>
        </p:spPr>
        <p:txBody>
          <a:bodyPr wrap="none" rtlCol="0">
            <a:spAutoFit/>
          </a:bodyPr>
          <a:lstStyle/>
          <a:p>
            <a:r>
              <a:rPr lang="en-US" sz="3200" dirty="0"/>
              <a:t>Not a dinosaur: </a:t>
            </a:r>
            <a:r>
              <a:rPr lang="en-US" sz="3200" i="1" dirty="0"/>
              <a:t>Dimetrodon</a:t>
            </a:r>
          </a:p>
        </p:txBody>
      </p:sp>
      <p:pic>
        <p:nvPicPr>
          <p:cNvPr id="3" name="Picture 2">
            <a:extLst>
              <a:ext uri="{FF2B5EF4-FFF2-40B4-BE49-F238E27FC236}">
                <a16:creationId xmlns:a16="http://schemas.microsoft.com/office/drawing/2014/main" id="{9A210BA1-950B-1EE1-9A39-6F6AA2F249B1}"/>
              </a:ext>
            </a:extLst>
          </p:cNvPr>
          <p:cNvPicPr>
            <a:picLocks noChangeAspect="1"/>
          </p:cNvPicPr>
          <p:nvPr/>
        </p:nvPicPr>
        <p:blipFill>
          <a:blip r:embed="rId3"/>
          <a:stretch>
            <a:fillRect/>
          </a:stretch>
        </p:blipFill>
        <p:spPr>
          <a:xfrm>
            <a:off x="152400" y="1502376"/>
            <a:ext cx="4762500" cy="2946400"/>
          </a:xfrm>
          <a:prstGeom prst="rect">
            <a:avLst/>
          </a:prstGeom>
        </p:spPr>
      </p:pic>
      <p:pic>
        <p:nvPicPr>
          <p:cNvPr id="5" name="Picture 4">
            <a:extLst>
              <a:ext uri="{FF2B5EF4-FFF2-40B4-BE49-F238E27FC236}">
                <a16:creationId xmlns:a16="http://schemas.microsoft.com/office/drawing/2014/main" id="{21FBB6F1-A868-D452-BC0F-68B8604E0F6C}"/>
              </a:ext>
            </a:extLst>
          </p:cNvPr>
          <p:cNvPicPr>
            <a:picLocks noChangeAspect="1"/>
          </p:cNvPicPr>
          <p:nvPr/>
        </p:nvPicPr>
        <p:blipFill>
          <a:blip r:embed="rId4"/>
          <a:stretch>
            <a:fillRect/>
          </a:stretch>
        </p:blipFill>
        <p:spPr>
          <a:xfrm>
            <a:off x="2971800" y="4448776"/>
            <a:ext cx="3886200" cy="2590800"/>
          </a:xfrm>
          <a:prstGeom prst="rect">
            <a:avLst/>
          </a:prstGeom>
        </p:spPr>
      </p:pic>
      <p:pic>
        <p:nvPicPr>
          <p:cNvPr id="2" name="Picture 1">
            <a:extLst>
              <a:ext uri="{FF2B5EF4-FFF2-40B4-BE49-F238E27FC236}">
                <a16:creationId xmlns:a16="http://schemas.microsoft.com/office/drawing/2014/main" id="{B2C47B56-DB64-BF58-100B-CC1883567768}"/>
              </a:ext>
            </a:extLst>
          </p:cNvPr>
          <p:cNvPicPr>
            <a:picLocks noChangeAspect="1"/>
          </p:cNvPicPr>
          <p:nvPr/>
        </p:nvPicPr>
        <p:blipFill>
          <a:blip r:embed="rId5"/>
          <a:stretch>
            <a:fillRect/>
          </a:stretch>
        </p:blipFill>
        <p:spPr>
          <a:xfrm>
            <a:off x="4914900" y="1502376"/>
            <a:ext cx="3928533" cy="2946400"/>
          </a:xfrm>
          <a:prstGeom prst="rect">
            <a:avLst/>
          </a:prstGeom>
        </p:spPr>
      </p:pic>
    </p:spTree>
    <p:extLst>
      <p:ext uri="{BB962C8B-B14F-4D97-AF65-F5344CB8AC3E}">
        <p14:creationId xmlns:p14="http://schemas.microsoft.com/office/powerpoint/2010/main" val="4005633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FD0ED49-7C5F-204D-A469-14766DDF9345}"/>
              </a:ext>
            </a:extLst>
          </p:cNvPr>
          <p:cNvCxnSpPr>
            <a:cxnSpLocks/>
          </p:cNvCxnSpPr>
          <p:nvPr/>
        </p:nvCxnSpPr>
        <p:spPr>
          <a:xfrm>
            <a:off x="2588106" y="2836966"/>
            <a:ext cx="1543739" cy="1974081"/>
          </a:xfrm>
          <a:prstGeom prst="line">
            <a:avLst/>
          </a:prstGeom>
          <a:noFill/>
          <a:ln w="50800" cap="flat" cmpd="sng" algn="ctr">
            <a:solidFill>
              <a:sysClr val="windowText" lastClr="000000"/>
            </a:solidFill>
            <a:prstDash val="solid"/>
            <a:round/>
            <a:headEnd type="none" w="med" len="med"/>
            <a:tailEnd type="none" w="med" len="med"/>
          </a:ln>
          <a:effectLst/>
        </p:spPr>
      </p:cxnSp>
      <p:cxnSp>
        <p:nvCxnSpPr>
          <p:cNvPr id="5" name="Straight Connector 4">
            <a:extLst>
              <a:ext uri="{FF2B5EF4-FFF2-40B4-BE49-F238E27FC236}">
                <a16:creationId xmlns:a16="http://schemas.microsoft.com/office/drawing/2014/main" id="{68970C95-5D43-EC42-9C0D-90F869EE871A}"/>
              </a:ext>
            </a:extLst>
          </p:cNvPr>
          <p:cNvCxnSpPr>
            <a:cxnSpLocks/>
          </p:cNvCxnSpPr>
          <p:nvPr/>
        </p:nvCxnSpPr>
        <p:spPr>
          <a:xfrm flipH="1" flipV="1">
            <a:off x="3320815" y="2869165"/>
            <a:ext cx="840357" cy="1151869"/>
          </a:xfrm>
          <a:prstGeom prst="line">
            <a:avLst/>
          </a:prstGeom>
          <a:noFill/>
          <a:ln w="50800" cap="flat" cmpd="sng" algn="ctr">
            <a:solidFill>
              <a:sysClr val="windowText" lastClr="000000"/>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B88A2D12-E0FC-F243-86FB-8FCBF1AA328C}"/>
              </a:ext>
            </a:extLst>
          </p:cNvPr>
          <p:cNvCxnSpPr>
            <a:cxnSpLocks/>
          </p:cNvCxnSpPr>
          <p:nvPr/>
        </p:nvCxnSpPr>
        <p:spPr>
          <a:xfrm flipV="1">
            <a:off x="3844990" y="2821976"/>
            <a:ext cx="1001948" cy="1630407"/>
          </a:xfrm>
          <a:prstGeom prst="line">
            <a:avLst/>
          </a:prstGeom>
          <a:noFill/>
          <a:ln w="50800" cap="flat" cmpd="sng" algn="ctr">
            <a:solidFill>
              <a:sysClr val="windowText" lastClr="00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AF5B5165-BD56-3B4D-8E99-8F664CB46646}"/>
              </a:ext>
            </a:extLst>
          </p:cNvPr>
          <p:cNvCxnSpPr>
            <a:cxnSpLocks/>
          </p:cNvCxnSpPr>
          <p:nvPr/>
        </p:nvCxnSpPr>
        <p:spPr>
          <a:xfrm flipV="1">
            <a:off x="4625903" y="2826571"/>
            <a:ext cx="1881510" cy="2620716"/>
          </a:xfrm>
          <a:prstGeom prst="line">
            <a:avLst/>
          </a:prstGeom>
          <a:noFill/>
          <a:ln w="50800" cap="flat" cmpd="sng" algn="ctr">
            <a:solidFill>
              <a:sysClr val="windowText" lastClr="000000"/>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1DEDADD2-95F4-3942-8C21-2E90844B4052}"/>
              </a:ext>
            </a:extLst>
          </p:cNvPr>
          <p:cNvCxnSpPr>
            <a:cxnSpLocks/>
          </p:cNvCxnSpPr>
          <p:nvPr/>
        </p:nvCxnSpPr>
        <p:spPr>
          <a:xfrm flipV="1">
            <a:off x="4103109" y="2826571"/>
            <a:ext cx="1175474" cy="1903655"/>
          </a:xfrm>
          <a:prstGeom prst="line">
            <a:avLst/>
          </a:prstGeom>
          <a:noFill/>
          <a:ln w="50800" cap="flat" cmpd="sng" algn="ctr">
            <a:solidFill>
              <a:sysClr val="windowText" lastClr="000000"/>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9B642012-A499-3645-9991-41CEDF26E3E7}"/>
              </a:ext>
            </a:extLst>
          </p:cNvPr>
          <p:cNvSpPr txBox="1"/>
          <p:nvPr/>
        </p:nvSpPr>
        <p:spPr>
          <a:xfrm rot="16200000">
            <a:off x="4469274" y="-1158950"/>
            <a:ext cx="1828606" cy="61632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Testudines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Aves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Crocodylia</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Lepidosauria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Mammalia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Amphibia</a:t>
            </a:r>
          </a:p>
        </p:txBody>
      </p:sp>
      <p:sp>
        <p:nvSpPr>
          <p:cNvPr id="25" name="Oval 24">
            <a:extLst>
              <a:ext uri="{FF2B5EF4-FFF2-40B4-BE49-F238E27FC236}">
                <a16:creationId xmlns:a16="http://schemas.microsoft.com/office/drawing/2014/main" id="{EAD3B537-0BCD-3844-A83E-9A022226EAB8}"/>
              </a:ext>
            </a:extLst>
          </p:cNvPr>
          <p:cNvSpPr/>
          <p:nvPr/>
        </p:nvSpPr>
        <p:spPr bwMode="auto">
          <a:xfrm>
            <a:off x="4031716" y="3846223"/>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20" name="TextBox 19">
            <a:extLst>
              <a:ext uri="{FF2B5EF4-FFF2-40B4-BE49-F238E27FC236}">
                <a16:creationId xmlns:a16="http://schemas.microsoft.com/office/drawing/2014/main" id="{D1480C11-2BB5-F74A-A767-EDC40178A88E}"/>
              </a:ext>
            </a:extLst>
          </p:cNvPr>
          <p:cNvSpPr txBox="1"/>
          <p:nvPr/>
        </p:nvSpPr>
        <p:spPr>
          <a:xfrm>
            <a:off x="3502506" y="5287228"/>
            <a:ext cx="98334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Amniota</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7" name="TextBox 26">
            <a:extLst>
              <a:ext uri="{FF2B5EF4-FFF2-40B4-BE49-F238E27FC236}">
                <a16:creationId xmlns:a16="http://schemas.microsoft.com/office/drawing/2014/main" id="{E81A8B06-892F-7842-8F1A-0C33D1017720}"/>
              </a:ext>
            </a:extLst>
          </p:cNvPr>
          <p:cNvSpPr txBox="1"/>
          <p:nvPr/>
        </p:nvSpPr>
        <p:spPr>
          <a:xfrm>
            <a:off x="3147778" y="4582421"/>
            <a:ext cx="88812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Reptilia</a:t>
            </a:r>
          </a:p>
        </p:txBody>
      </p:sp>
      <p:sp>
        <p:nvSpPr>
          <p:cNvPr id="29" name="TextBox 28">
            <a:extLst>
              <a:ext uri="{FF2B5EF4-FFF2-40B4-BE49-F238E27FC236}">
                <a16:creationId xmlns:a16="http://schemas.microsoft.com/office/drawing/2014/main" id="{1ED49189-62B7-9F4C-9A03-1AAB87A37FB3}"/>
              </a:ext>
            </a:extLst>
          </p:cNvPr>
          <p:cNvSpPr txBox="1"/>
          <p:nvPr/>
        </p:nvSpPr>
        <p:spPr>
          <a:xfrm>
            <a:off x="2286000" y="4370502"/>
            <a:ext cx="130176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Archosauria</a:t>
            </a:r>
          </a:p>
        </p:txBody>
      </p:sp>
      <p:cxnSp>
        <p:nvCxnSpPr>
          <p:cNvPr id="30" name="Straight Connector 29">
            <a:extLst>
              <a:ext uri="{FF2B5EF4-FFF2-40B4-BE49-F238E27FC236}">
                <a16:creationId xmlns:a16="http://schemas.microsoft.com/office/drawing/2014/main" id="{84219F5E-0A9E-CA40-A0A1-319031CAEFB2}"/>
              </a:ext>
            </a:extLst>
          </p:cNvPr>
          <p:cNvCxnSpPr>
            <a:cxnSpLocks/>
          </p:cNvCxnSpPr>
          <p:nvPr/>
        </p:nvCxnSpPr>
        <p:spPr bwMode="auto">
          <a:xfrm>
            <a:off x="4076260" y="4734821"/>
            <a:ext cx="1407446" cy="181837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8" name="Oval 47">
            <a:extLst>
              <a:ext uri="{FF2B5EF4-FFF2-40B4-BE49-F238E27FC236}">
                <a16:creationId xmlns:a16="http://schemas.microsoft.com/office/drawing/2014/main" id="{2930F496-7F5C-F34C-9C04-55419BFE6E4C}"/>
              </a:ext>
            </a:extLst>
          </p:cNvPr>
          <p:cNvSpPr/>
          <p:nvPr/>
        </p:nvSpPr>
        <p:spPr bwMode="auto">
          <a:xfrm>
            <a:off x="4536113" y="5326854"/>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cxnSp>
        <p:nvCxnSpPr>
          <p:cNvPr id="22" name="Straight Connector 21">
            <a:extLst>
              <a:ext uri="{FF2B5EF4-FFF2-40B4-BE49-F238E27FC236}">
                <a16:creationId xmlns:a16="http://schemas.microsoft.com/office/drawing/2014/main" id="{9031461E-CC20-1C4B-A7B6-0CD0E349888C}"/>
              </a:ext>
            </a:extLst>
          </p:cNvPr>
          <p:cNvCxnSpPr>
            <a:cxnSpLocks/>
          </p:cNvCxnSpPr>
          <p:nvPr/>
        </p:nvCxnSpPr>
        <p:spPr>
          <a:xfrm flipV="1">
            <a:off x="5367135" y="2826571"/>
            <a:ext cx="2631171" cy="3611410"/>
          </a:xfrm>
          <a:prstGeom prst="line">
            <a:avLst/>
          </a:prstGeom>
          <a:noFill/>
          <a:ln w="50800" cap="flat" cmpd="sng" algn="ctr">
            <a:solidFill>
              <a:sysClr val="windowText" lastClr="000000"/>
            </a:solidFill>
            <a:prstDash val="solid"/>
            <a:round/>
            <a:headEnd type="none" w="med" len="med"/>
            <a:tailEnd type="none" w="med" len="med"/>
          </a:ln>
          <a:effectLst/>
        </p:spPr>
      </p:cxnSp>
      <p:sp>
        <p:nvSpPr>
          <p:cNvPr id="34" name="Oval 33">
            <a:extLst>
              <a:ext uri="{FF2B5EF4-FFF2-40B4-BE49-F238E27FC236}">
                <a16:creationId xmlns:a16="http://schemas.microsoft.com/office/drawing/2014/main" id="{336FF6B8-B9FA-2049-8A48-68934B85BE4D}"/>
              </a:ext>
            </a:extLst>
          </p:cNvPr>
          <p:cNvSpPr/>
          <p:nvPr/>
        </p:nvSpPr>
        <p:spPr bwMode="auto">
          <a:xfrm>
            <a:off x="3960915" y="4615925"/>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5" name="Oval 34">
            <a:extLst>
              <a:ext uri="{FF2B5EF4-FFF2-40B4-BE49-F238E27FC236}">
                <a16:creationId xmlns:a16="http://schemas.microsoft.com/office/drawing/2014/main" id="{11D3BDE4-AAD9-3748-8523-99EF87473E4A}"/>
              </a:ext>
            </a:extLst>
          </p:cNvPr>
          <p:cNvSpPr/>
          <p:nvPr/>
        </p:nvSpPr>
        <p:spPr bwMode="auto">
          <a:xfrm>
            <a:off x="5283449" y="6308722"/>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6" name="TextBox 35">
            <a:extLst>
              <a:ext uri="{FF2B5EF4-FFF2-40B4-BE49-F238E27FC236}">
                <a16:creationId xmlns:a16="http://schemas.microsoft.com/office/drawing/2014/main" id="{2D1BC00D-28E8-8746-9260-36617F8C37AE}"/>
              </a:ext>
            </a:extLst>
          </p:cNvPr>
          <p:cNvSpPr txBox="1"/>
          <p:nvPr/>
        </p:nvSpPr>
        <p:spPr>
          <a:xfrm>
            <a:off x="5566658" y="6183868"/>
            <a:ext cx="112960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Tetrapoda</a:t>
            </a:r>
          </a:p>
        </p:txBody>
      </p:sp>
      <p:cxnSp>
        <p:nvCxnSpPr>
          <p:cNvPr id="3" name="Straight Connector 2">
            <a:extLst>
              <a:ext uri="{FF2B5EF4-FFF2-40B4-BE49-F238E27FC236}">
                <a16:creationId xmlns:a16="http://schemas.microsoft.com/office/drawing/2014/main" id="{2DD11F69-2757-0F50-35D4-FDE5028ABB8A}"/>
              </a:ext>
            </a:extLst>
          </p:cNvPr>
          <p:cNvCxnSpPr/>
          <p:nvPr/>
        </p:nvCxnSpPr>
        <p:spPr bwMode="auto">
          <a:xfrm>
            <a:off x="6029137" y="3533527"/>
            <a:ext cx="752663"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6" name="TextBox 5">
            <a:extLst>
              <a:ext uri="{FF2B5EF4-FFF2-40B4-BE49-F238E27FC236}">
                <a16:creationId xmlns:a16="http://schemas.microsoft.com/office/drawing/2014/main" id="{61779B91-53B1-84B3-4A1E-228DEC8ABDA5}"/>
              </a:ext>
            </a:extLst>
          </p:cNvPr>
          <p:cNvSpPr txBox="1"/>
          <p:nvPr/>
        </p:nvSpPr>
        <p:spPr>
          <a:xfrm rot="16200000">
            <a:off x="6279483" y="2858107"/>
            <a:ext cx="1319464" cy="369332"/>
          </a:xfrm>
          <a:prstGeom prst="rect">
            <a:avLst/>
          </a:prstGeom>
          <a:noFill/>
        </p:spPr>
        <p:txBody>
          <a:bodyPr wrap="none" rtlCol="0">
            <a:spAutoFit/>
          </a:bodyPr>
          <a:lstStyle/>
          <a:p>
            <a:r>
              <a:rPr lang="en-US" i="1" dirty="0">
                <a:highlight>
                  <a:srgbClr val="FFFF00"/>
                </a:highlight>
                <a:latin typeface="Calibri" panose="020F0502020204030204" pitchFamily="34" charset="0"/>
                <a:cs typeface="Calibri" panose="020F0502020204030204" pitchFamily="34" charset="0"/>
              </a:rPr>
              <a:t>Dimetrodon</a:t>
            </a:r>
          </a:p>
        </p:txBody>
      </p:sp>
      <p:cxnSp>
        <p:nvCxnSpPr>
          <p:cNvPr id="14" name="Straight Arrow Connector 13">
            <a:extLst>
              <a:ext uri="{FF2B5EF4-FFF2-40B4-BE49-F238E27FC236}">
                <a16:creationId xmlns:a16="http://schemas.microsoft.com/office/drawing/2014/main" id="{2843378F-DCA8-403D-D459-8FE21FA97D46}"/>
              </a:ext>
            </a:extLst>
          </p:cNvPr>
          <p:cNvCxnSpPr>
            <a:cxnSpLocks/>
          </p:cNvCxnSpPr>
          <p:nvPr/>
        </p:nvCxnSpPr>
        <p:spPr bwMode="auto">
          <a:xfrm flipV="1">
            <a:off x="3529355" y="4021034"/>
            <a:ext cx="431560" cy="55240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B74F2D67-64DB-2994-CB69-B63B4A05320D}"/>
              </a:ext>
            </a:extLst>
          </p:cNvPr>
          <p:cNvSpPr txBox="1"/>
          <p:nvPr/>
        </p:nvSpPr>
        <p:spPr>
          <a:xfrm>
            <a:off x="1143000" y="3429000"/>
            <a:ext cx="1523174"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mn-cs"/>
              </a:rPr>
              <a:t>Dinosauria</a:t>
            </a:r>
          </a:p>
        </p:txBody>
      </p:sp>
      <p:cxnSp>
        <p:nvCxnSpPr>
          <p:cNvPr id="17" name="Straight Arrow Connector 16">
            <a:extLst>
              <a:ext uri="{FF2B5EF4-FFF2-40B4-BE49-F238E27FC236}">
                <a16:creationId xmlns:a16="http://schemas.microsoft.com/office/drawing/2014/main" id="{28BD1AF7-C699-81F0-6977-D9EE8495E24C}"/>
              </a:ext>
            </a:extLst>
          </p:cNvPr>
          <p:cNvCxnSpPr>
            <a:cxnSpLocks/>
          </p:cNvCxnSpPr>
          <p:nvPr/>
        </p:nvCxnSpPr>
        <p:spPr bwMode="auto">
          <a:xfrm flipV="1">
            <a:off x="2585668" y="3543300"/>
            <a:ext cx="1100275" cy="17431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9" name="Rectangle 18">
            <a:extLst>
              <a:ext uri="{FF2B5EF4-FFF2-40B4-BE49-F238E27FC236}">
                <a16:creationId xmlns:a16="http://schemas.microsoft.com/office/drawing/2014/main" id="{75DDC2A9-903C-02B4-6D45-99E7515945D7}"/>
              </a:ext>
            </a:extLst>
          </p:cNvPr>
          <p:cNvSpPr/>
          <p:nvPr/>
        </p:nvSpPr>
        <p:spPr>
          <a:xfrm>
            <a:off x="861778" y="3730067"/>
            <a:ext cx="2640728" cy="646331"/>
          </a:xfrm>
          <a:prstGeom prst="rect">
            <a:avLst/>
          </a:prstGeom>
        </p:spPr>
        <p:txBody>
          <a:bodyPr wrap="square">
            <a:spAutoFit/>
          </a:bodyPr>
          <a:lstStyle/>
          <a:p>
            <a:pPr lvl="0" defTabSz="914400" eaLnBrk="0" fontAlgn="base" hangingPunct="0">
              <a:spcBef>
                <a:spcPct val="0"/>
              </a:spcBef>
              <a:spcAft>
                <a:spcPct val="0"/>
              </a:spcAft>
              <a:defRPr/>
            </a:pPr>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Ornithischia</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Saurischia</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Saurischia</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Theropoda</a:t>
            </a:r>
            <a:r>
              <a:rPr lang="en-US" dirty="0">
                <a:solidFill>
                  <a:srgbClr val="000000"/>
                </a:solidFill>
                <a:latin typeface="Calibri" panose="020F0502020204030204" pitchFamily="34" charset="0"/>
              </a:rPr>
              <a:t>)</a:t>
            </a:r>
          </a:p>
        </p:txBody>
      </p:sp>
      <p:cxnSp>
        <p:nvCxnSpPr>
          <p:cNvPr id="32" name="Straight Connector 31">
            <a:extLst>
              <a:ext uri="{FF2B5EF4-FFF2-40B4-BE49-F238E27FC236}">
                <a16:creationId xmlns:a16="http://schemas.microsoft.com/office/drawing/2014/main" id="{13803F6B-B4D0-8BF9-456A-6FA9FFC11F32}"/>
              </a:ext>
            </a:extLst>
          </p:cNvPr>
          <p:cNvCxnSpPr>
            <a:cxnSpLocks/>
          </p:cNvCxnSpPr>
          <p:nvPr/>
        </p:nvCxnSpPr>
        <p:spPr bwMode="auto">
          <a:xfrm flipV="1">
            <a:off x="3810000" y="2819400"/>
            <a:ext cx="403686" cy="666341"/>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810D5B88-EFB7-03C8-0728-AF93B314AC3D}"/>
              </a:ext>
            </a:extLst>
          </p:cNvPr>
          <p:cNvSpPr txBox="1"/>
          <p:nvPr/>
        </p:nvSpPr>
        <p:spPr>
          <a:xfrm rot="16200000">
            <a:off x="3346687" y="1742021"/>
            <a:ext cx="1693092" cy="461665"/>
          </a:xfrm>
          <a:prstGeom prst="rect">
            <a:avLst/>
          </a:prstGeom>
          <a:noFill/>
        </p:spPr>
        <p:txBody>
          <a:bodyPr wrap="none" rtlCol="0">
            <a:spAutoFit/>
          </a:bodyPr>
          <a:lstStyle/>
          <a:p>
            <a:r>
              <a:rPr lang="en-US" sz="2400" dirty="0" err="1">
                <a:latin typeface="Calibri" panose="020F0502020204030204" pitchFamily="34" charset="0"/>
                <a:cs typeface="Calibri" panose="020F0502020204030204" pitchFamily="34" charset="0"/>
              </a:rPr>
              <a:t>Ornithischia</a:t>
            </a:r>
            <a:endParaRPr lang="en-US" sz="2400" dirty="0">
              <a:latin typeface="Calibri" panose="020F0502020204030204" pitchFamily="34" charset="0"/>
              <a:cs typeface="Calibri" panose="020F0502020204030204" pitchFamily="34" charset="0"/>
            </a:endParaRPr>
          </a:p>
        </p:txBody>
      </p:sp>
      <p:sp>
        <p:nvSpPr>
          <p:cNvPr id="42" name="Oval 41">
            <a:extLst>
              <a:ext uri="{FF2B5EF4-FFF2-40B4-BE49-F238E27FC236}">
                <a16:creationId xmlns:a16="http://schemas.microsoft.com/office/drawing/2014/main" id="{C4950157-8D80-9FF1-8DA6-93934373FC80}"/>
              </a:ext>
            </a:extLst>
          </p:cNvPr>
          <p:cNvSpPr/>
          <p:nvPr/>
        </p:nvSpPr>
        <p:spPr bwMode="auto">
          <a:xfrm>
            <a:off x="3685943" y="3429000"/>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cxnSp>
        <p:nvCxnSpPr>
          <p:cNvPr id="44" name="Straight Connector 43">
            <a:extLst>
              <a:ext uri="{FF2B5EF4-FFF2-40B4-BE49-F238E27FC236}">
                <a16:creationId xmlns:a16="http://schemas.microsoft.com/office/drawing/2014/main" id="{5758F003-AB92-B80E-6FE6-CF4583FD4FB7}"/>
              </a:ext>
            </a:extLst>
          </p:cNvPr>
          <p:cNvCxnSpPr/>
          <p:nvPr/>
        </p:nvCxnSpPr>
        <p:spPr bwMode="auto">
          <a:xfrm>
            <a:off x="10515600" y="25908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264650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17828-27CF-4D4C-8D1C-DFCC55844266}"/>
              </a:ext>
            </a:extLst>
          </p:cNvPr>
          <p:cNvSpPr txBox="1"/>
          <p:nvPr/>
        </p:nvSpPr>
        <p:spPr>
          <a:xfrm>
            <a:off x="198120" y="207566"/>
            <a:ext cx="4868640" cy="584775"/>
          </a:xfrm>
          <a:prstGeom prst="rect">
            <a:avLst/>
          </a:prstGeom>
          <a:noFill/>
        </p:spPr>
        <p:txBody>
          <a:bodyPr wrap="none" rtlCol="0">
            <a:spAutoFit/>
          </a:bodyPr>
          <a:lstStyle/>
          <a:p>
            <a:r>
              <a:rPr lang="en-US" sz="3200" dirty="0"/>
              <a:t>Not a dinosaur: </a:t>
            </a:r>
            <a:r>
              <a:rPr lang="en-US" sz="3200" i="1" dirty="0"/>
              <a:t>Mosasaurus</a:t>
            </a:r>
          </a:p>
        </p:txBody>
      </p:sp>
      <p:pic>
        <p:nvPicPr>
          <p:cNvPr id="2" name="Picture 1">
            <a:extLst>
              <a:ext uri="{FF2B5EF4-FFF2-40B4-BE49-F238E27FC236}">
                <a16:creationId xmlns:a16="http://schemas.microsoft.com/office/drawing/2014/main" id="{6FDC1255-6762-3E7E-2011-934970E583B9}"/>
              </a:ext>
            </a:extLst>
          </p:cNvPr>
          <p:cNvPicPr>
            <a:picLocks noChangeAspect="1"/>
          </p:cNvPicPr>
          <p:nvPr/>
        </p:nvPicPr>
        <p:blipFill>
          <a:blip r:embed="rId3"/>
          <a:stretch>
            <a:fillRect/>
          </a:stretch>
        </p:blipFill>
        <p:spPr>
          <a:xfrm>
            <a:off x="0" y="990600"/>
            <a:ext cx="7772400" cy="3011805"/>
          </a:xfrm>
          <a:prstGeom prst="rect">
            <a:avLst/>
          </a:prstGeom>
        </p:spPr>
      </p:pic>
      <p:pic>
        <p:nvPicPr>
          <p:cNvPr id="3" name="Picture 2">
            <a:extLst>
              <a:ext uri="{FF2B5EF4-FFF2-40B4-BE49-F238E27FC236}">
                <a16:creationId xmlns:a16="http://schemas.microsoft.com/office/drawing/2014/main" id="{FE699D62-00F1-BA27-25D9-BB44350B064E}"/>
              </a:ext>
            </a:extLst>
          </p:cNvPr>
          <p:cNvPicPr>
            <a:picLocks noChangeAspect="1"/>
          </p:cNvPicPr>
          <p:nvPr/>
        </p:nvPicPr>
        <p:blipFill>
          <a:blip r:embed="rId4"/>
          <a:stretch>
            <a:fillRect/>
          </a:stretch>
        </p:blipFill>
        <p:spPr>
          <a:xfrm>
            <a:off x="5943600" y="4343400"/>
            <a:ext cx="2971800" cy="2225754"/>
          </a:xfrm>
          <a:prstGeom prst="rect">
            <a:avLst/>
          </a:prstGeom>
        </p:spPr>
      </p:pic>
      <p:pic>
        <p:nvPicPr>
          <p:cNvPr id="4" name="Picture 3">
            <a:extLst>
              <a:ext uri="{FF2B5EF4-FFF2-40B4-BE49-F238E27FC236}">
                <a16:creationId xmlns:a16="http://schemas.microsoft.com/office/drawing/2014/main" id="{1FAC1464-764D-BB4C-A54E-887C4B8013D4}"/>
              </a:ext>
            </a:extLst>
          </p:cNvPr>
          <p:cNvPicPr>
            <a:picLocks noChangeAspect="1"/>
          </p:cNvPicPr>
          <p:nvPr/>
        </p:nvPicPr>
        <p:blipFill>
          <a:blip r:embed="rId5"/>
          <a:stretch>
            <a:fillRect/>
          </a:stretch>
        </p:blipFill>
        <p:spPr>
          <a:xfrm>
            <a:off x="198120" y="4460240"/>
            <a:ext cx="4399947" cy="2225754"/>
          </a:xfrm>
          <a:prstGeom prst="rect">
            <a:avLst/>
          </a:prstGeom>
        </p:spPr>
      </p:pic>
    </p:spTree>
    <p:extLst>
      <p:ext uri="{BB962C8B-B14F-4D97-AF65-F5344CB8AC3E}">
        <p14:creationId xmlns:p14="http://schemas.microsoft.com/office/powerpoint/2010/main" val="135871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rnithischia: The Cladogram&quot; Tote Bag by franzanth | Redbubble">
            <a:extLst>
              <a:ext uri="{FF2B5EF4-FFF2-40B4-BE49-F238E27FC236}">
                <a16:creationId xmlns:a16="http://schemas.microsoft.com/office/drawing/2014/main" id="{9D028063-ABEE-D547-9807-3F9265E7F0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30480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riceratops">
            <a:extLst>
              <a:ext uri="{FF2B5EF4-FFF2-40B4-BE49-F238E27FC236}">
                <a16:creationId xmlns:a16="http://schemas.microsoft.com/office/drawing/2014/main" id="{530F6643-AA2E-9245-8C67-0B5DCA13E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6200" y="3543300"/>
            <a:ext cx="4927600" cy="24761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517828-27CF-4D4C-8D1C-DFCC55844266}"/>
              </a:ext>
            </a:extLst>
          </p:cNvPr>
          <p:cNvSpPr txBox="1"/>
          <p:nvPr/>
        </p:nvSpPr>
        <p:spPr>
          <a:xfrm>
            <a:off x="914400" y="917601"/>
            <a:ext cx="2577950" cy="584775"/>
          </a:xfrm>
          <a:prstGeom prst="rect">
            <a:avLst/>
          </a:prstGeom>
          <a:noFill/>
        </p:spPr>
        <p:txBody>
          <a:bodyPr wrap="none" rtlCol="0">
            <a:spAutoFit/>
          </a:bodyPr>
          <a:lstStyle/>
          <a:p>
            <a:r>
              <a:rPr lang="en-US" sz="3200" dirty="0"/>
              <a:t>Ornithischians</a:t>
            </a:r>
          </a:p>
        </p:txBody>
      </p:sp>
    </p:spTree>
    <p:extLst>
      <p:ext uri="{BB962C8B-B14F-4D97-AF65-F5344CB8AC3E}">
        <p14:creationId xmlns:p14="http://schemas.microsoft.com/office/powerpoint/2010/main" val="41957762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17828-27CF-4D4C-8D1C-DFCC55844266}"/>
              </a:ext>
            </a:extLst>
          </p:cNvPr>
          <p:cNvSpPr txBox="1"/>
          <p:nvPr/>
        </p:nvSpPr>
        <p:spPr>
          <a:xfrm>
            <a:off x="198120" y="207566"/>
            <a:ext cx="4868640" cy="584775"/>
          </a:xfrm>
          <a:prstGeom prst="rect">
            <a:avLst/>
          </a:prstGeom>
          <a:noFill/>
        </p:spPr>
        <p:txBody>
          <a:bodyPr wrap="none" rtlCol="0">
            <a:spAutoFit/>
          </a:bodyPr>
          <a:lstStyle/>
          <a:p>
            <a:r>
              <a:rPr lang="en-US" sz="3200" dirty="0"/>
              <a:t>Not a dinosaur: </a:t>
            </a:r>
            <a:r>
              <a:rPr lang="en-US" sz="3200" i="1" dirty="0"/>
              <a:t>Mosasaurus</a:t>
            </a:r>
          </a:p>
        </p:txBody>
      </p:sp>
    </p:spTree>
    <p:extLst>
      <p:ext uri="{BB962C8B-B14F-4D97-AF65-F5344CB8AC3E}">
        <p14:creationId xmlns:p14="http://schemas.microsoft.com/office/powerpoint/2010/main" val="37962175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FD0ED49-7C5F-204D-A469-14766DDF9345}"/>
              </a:ext>
            </a:extLst>
          </p:cNvPr>
          <p:cNvCxnSpPr>
            <a:cxnSpLocks/>
          </p:cNvCxnSpPr>
          <p:nvPr/>
        </p:nvCxnSpPr>
        <p:spPr>
          <a:xfrm>
            <a:off x="2588106" y="2836966"/>
            <a:ext cx="1543739" cy="1974081"/>
          </a:xfrm>
          <a:prstGeom prst="line">
            <a:avLst/>
          </a:prstGeom>
          <a:noFill/>
          <a:ln w="50800" cap="flat" cmpd="sng" algn="ctr">
            <a:solidFill>
              <a:sysClr val="windowText" lastClr="000000"/>
            </a:solidFill>
            <a:prstDash val="solid"/>
            <a:round/>
            <a:headEnd type="none" w="med" len="med"/>
            <a:tailEnd type="none" w="med" len="med"/>
          </a:ln>
          <a:effectLst/>
        </p:spPr>
      </p:cxnSp>
      <p:cxnSp>
        <p:nvCxnSpPr>
          <p:cNvPr id="5" name="Straight Connector 4">
            <a:extLst>
              <a:ext uri="{FF2B5EF4-FFF2-40B4-BE49-F238E27FC236}">
                <a16:creationId xmlns:a16="http://schemas.microsoft.com/office/drawing/2014/main" id="{68970C95-5D43-EC42-9C0D-90F869EE871A}"/>
              </a:ext>
            </a:extLst>
          </p:cNvPr>
          <p:cNvCxnSpPr>
            <a:cxnSpLocks/>
          </p:cNvCxnSpPr>
          <p:nvPr/>
        </p:nvCxnSpPr>
        <p:spPr>
          <a:xfrm flipH="1" flipV="1">
            <a:off x="3320815" y="2869165"/>
            <a:ext cx="840357" cy="1151869"/>
          </a:xfrm>
          <a:prstGeom prst="line">
            <a:avLst/>
          </a:prstGeom>
          <a:noFill/>
          <a:ln w="50800" cap="flat" cmpd="sng" algn="ctr">
            <a:solidFill>
              <a:sysClr val="windowText" lastClr="000000"/>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B88A2D12-E0FC-F243-86FB-8FCBF1AA328C}"/>
              </a:ext>
            </a:extLst>
          </p:cNvPr>
          <p:cNvCxnSpPr>
            <a:cxnSpLocks/>
          </p:cNvCxnSpPr>
          <p:nvPr/>
        </p:nvCxnSpPr>
        <p:spPr>
          <a:xfrm flipV="1">
            <a:off x="3844990" y="2821976"/>
            <a:ext cx="1001948" cy="1630407"/>
          </a:xfrm>
          <a:prstGeom prst="line">
            <a:avLst/>
          </a:prstGeom>
          <a:noFill/>
          <a:ln w="50800" cap="flat" cmpd="sng" algn="ctr">
            <a:solidFill>
              <a:sysClr val="windowText" lastClr="00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AF5B5165-BD56-3B4D-8E99-8F664CB46646}"/>
              </a:ext>
            </a:extLst>
          </p:cNvPr>
          <p:cNvCxnSpPr>
            <a:cxnSpLocks/>
          </p:cNvCxnSpPr>
          <p:nvPr/>
        </p:nvCxnSpPr>
        <p:spPr>
          <a:xfrm flipV="1">
            <a:off x="4625903" y="2826571"/>
            <a:ext cx="1881510" cy="2620716"/>
          </a:xfrm>
          <a:prstGeom prst="line">
            <a:avLst/>
          </a:prstGeom>
          <a:noFill/>
          <a:ln w="50800" cap="flat" cmpd="sng" algn="ctr">
            <a:solidFill>
              <a:sysClr val="windowText" lastClr="000000"/>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1DEDADD2-95F4-3942-8C21-2E90844B4052}"/>
              </a:ext>
            </a:extLst>
          </p:cNvPr>
          <p:cNvCxnSpPr>
            <a:cxnSpLocks/>
          </p:cNvCxnSpPr>
          <p:nvPr/>
        </p:nvCxnSpPr>
        <p:spPr>
          <a:xfrm flipV="1">
            <a:off x="4103109" y="2826571"/>
            <a:ext cx="1175474" cy="1903655"/>
          </a:xfrm>
          <a:prstGeom prst="line">
            <a:avLst/>
          </a:prstGeom>
          <a:noFill/>
          <a:ln w="50800" cap="flat" cmpd="sng" algn="ctr">
            <a:solidFill>
              <a:sysClr val="windowText" lastClr="000000"/>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9B642012-A499-3645-9991-41CEDF26E3E7}"/>
              </a:ext>
            </a:extLst>
          </p:cNvPr>
          <p:cNvSpPr txBox="1"/>
          <p:nvPr/>
        </p:nvSpPr>
        <p:spPr>
          <a:xfrm rot="16200000">
            <a:off x="4469274" y="-1158950"/>
            <a:ext cx="1828606" cy="61632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Testudines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Aves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Crocodylia</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Lepidosauria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Mammalia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Amphibia</a:t>
            </a:r>
          </a:p>
        </p:txBody>
      </p:sp>
      <p:sp>
        <p:nvSpPr>
          <p:cNvPr id="25" name="Oval 24">
            <a:extLst>
              <a:ext uri="{FF2B5EF4-FFF2-40B4-BE49-F238E27FC236}">
                <a16:creationId xmlns:a16="http://schemas.microsoft.com/office/drawing/2014/main" id="{EAD3B537-0BCD-3844-A83E-9A022226EAB8}"/>
              </a:ext>
            </a:extLst>
          </p:cNvPr>
          <p:cNvSpPr/>
          <p:nvPr/>
        </p:nvSpPr>
        <p:spPr bwMode="auto">
          <a:xfrm>
            <a:off x="4031716" y="3846223"/>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20" name="TextBox 19">
            <a:extLst>
              <a:ext uri="{FF2B5EF4-FFF2-40B4-BE49-F238E27FC236}">
                <a16:creationId xmlns:a16="http://schemas.microsoft.com/office/drawing/2014/main" id="{D1480C11-2BB5-F74A-A767-EDC40178A88E}"/>
              </a:ext>
            </a:extLst>
          </p:cNvPr>
          <p:cNvSpPr txBox="1"/>
          <p:nvPr/>
        </p:nvSpPr>
        <p:spPr>
          <a:xfrm>
            <a:off x="3502506" y="5287228"/>
            <a:ext cx="98334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Amniota</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7" name="TextBox 26">
            <a:extLst>
              <a:ext uri="{FF2B5EF4-FFF2-40B4-BE49-F238E27FC236}">
                <a16:creationId xmlns:a16="http://schemas.microsoft.com/office/drawing/2014/main" id="{E81A8B06-892F-7842-8F1A-0C33D1017720}"/>
              </a:ext>
            </a:extLst>
          </p:cNvPr>
          <p:cNvSpPr txBox="1"/>
          <p:nvPr/>
        </p:nvSpPr>
        <p:spPr>
          <a:xfrm>
            <a:off x="3147778" y="4582421"/>
            <a:ext cx="88812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Reptilia</a:t>
            </a:r>
          </a:p>
        </p:txBody>
      </p:sp>
      <p:sp>
        <p:nvSpPr>
          <p:cNvPr id="29" name="TextBox 28">
            <a:extLst>
              <a:ext uri="{FF2B5EF4-FFF2-40B4-BE49-F238E27FC236}">
                <a16:creationId xmlns:a16="http://schemas.microsoft.com/office/drawing/2014/main" id="{1ED49189-62B7-9F4C-9A03-1AAB87A37FB3}"/>
              </a:ext>
            </a:extLst>
          </p:cNvPr>
          <p:cNvSpPr txBox="1"/>
          <p:nvPr/>
        </p:nvSpPr>
        <p:spPr>
          <a:xfrm>
            <a:off x="2286000" y="4370502"/>
            <a:ext cx="130176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Archosauria</a:t>
            </a:r>
          </a:p>
        </p:txBody>
      </p:sp>
      <p:cxnSp>
        <p:nvCxnSpPr>
          <p:cNvPr id="30" name="Straight Connector 29">
            <a:extLst>
              <a:ext uri="{FF2B5EF4-FFF2-40B4-BE49-F238E27FC236}">
                <a16:creationId xmlns:a16="http://schemas.microsoft.com/office/drawing/2014/main" id="{84219F5E-0A9E-CA40-A0A1-319031CAEFB2}"/>
              </a:ext>
            </a:extLst>
          </p:cNvPr>
          <p:cNvCxnSpPr>
            <a:cxnSpLocks/>
          </p:cNvCxnSpPr>
          <p:nvPr/>
        </p:nvCxnSpPr>
        <p:spPr bwMode="auto">
          <a:xfrm>
            <a:off x="4076260" y="4734821"/>
            <a:ext cx="1407446" cy="181837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8" name="Oval 47">
            <a:extLst>
              <a:ext uri="{FF2B5EF4-FFF2-40B4-BE49-F238E27FC236}">
                <a16:creationId xmlns:a16="http://schemas.microsoft.com/office/drawing/2014/main" id="{2930F496-7F5C-F34C-9C04-55419BFE6E4C}"/>
              </a:ext>
            </a:extLst>
          </p:cNvPr>
          <p:cNvSpPr/>
          <p:nvPr/>
        </p:nvSpPr>
        <p:spPr bwMode="auto">
          <a:xfrm>
            <a:off x="4536113" y="5326854"/>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cxnSp>
        <p:nvCxnSpPr>
          <p:cNvPr id="22" name="Straight Connector 21">
            <a:extLst>
              <a:ext uri="{FF2B5EF4-FFF2-40B4-BE49-F238E27FC236}">
                <a16:creationId xmlns:a16="http://schemas.microsoft.com/office/drawing/2014/main" id="{9031461E-CC20-1C4B-A7B6-0CD0E349888C}"/>
              </a:ext>
            </a:extLst>
          </p:cNvPr>
          <p:cNvCxnSpPr>
            <a:cxnSpLocks/>
          </p:cNvCxnSpPr>
          <p:nvPr/>
        </p:nvCxnSpPr>
        <p:spPr>
          <a:xfrm flipV="1">
            <a:off x="5367135" y="2826571"/>
            <a:ext cx="2631171" cy="3611410"/>
          </a:xfrm>
          <a:prstGeom prst="line">
            <a:avLst/>
          </a:prstGeom>
          <a:noFill/>
          <a:ln w="50800" cap="flat" cmpd="sng" algn="ctr">
            <a:solidFill>
              <a:sysClr val="windowText" lastClr="000000"/>
            </a:solidFill>
            <a:prstDash val="solid"/>
            <a:round/>
            <a:headEnd type="none" w="med" len="med"/>
            <a:tailEnd type="none" w="med" len="med"/>
          </a:ln>
          <a:effectLst/>
        </p:spPr>
      </p:cxnSp>
      <p:sp>
        <p:nvSpPr>
          <p:cNvPr id="34" name="Oval 33">
            <a:extLst>
              <a:ext uri="{FF2B5EF4-FFF2-40B4-BE49-F238E27FC236}">
                <a16:creationId xmlns:a16="http://schemas.microsoft.com/office/drawing/2014/main" id="{336FF6B8-B9FA-2049-8A48-68934B85BE4D}"/>
              </a:ext>
            </a:extLst>
          </p:cNvPr>
          <p:cNvSpPr/>
          <p:nvPr/>
        </p:nvSpPr>
        <p:spPr bwMode="auto">
          <a:xfrm>
            <a:off x="3960915" y="4615925"/>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5" name="Oval 34">
            <a:extLst>
              <a:ext uri="{FF2B5EF4-FFF2-40B4-BE49-F238E27FC236}">
                <a16:creationId xmlns:a16="http://schemas.microsoft.com/office/drawing/2014/main" id="{11D3BDE4-AAD9-3748-8523-99EF87473E4A}"/>
              </a:ext>
            </a:extLst>
          </p:cNvPr>
          <p:cNvSpPr/>
          <p:nvPr/>
        </p:nvSpPr>
        <p:spPr bwMode="auto">
          <a:xfrm>
            <a:off x="5283449" y="6308722"/>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6" name="TextBox 35">
            <a:extLst>
              <a:ext uri="{FF2B5EF4-FFF2-40B4-BE49-F238E27FC236}">
                <a16:creationId xmlns:a16="http://schemas.microsoft.com/office/drawing/2014/main" id="{2D1BC00D-28E8-8746-9260-36617F8C37AE}"/>
              </a:ext>
            </a:extLst>
          </p:cNvPr>
          <p:cNvSpPr txBox="1"/>
          <p:nvPr/>
        </p:nvSpPr>
        <p:spPr>
          <a:xfrm>
            <a:off x="5566658" y="6183868"/>
            <a:ext cx="112960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Tetrapoda</a:t>
            </a:r>
          </a:p>
        </p:txBody>
      </p:sp>
      <p:sp>
        <p:nvSpPr>
          <p:cNvPr id="6" name="TextBox 5">
            <a:extLst>
              <a:ext uri="{FF2B5EF4-FFF2-40B4-BE49-F238E27FC236}">
                <a16:creationId xmlns:a16="http://schemas.microsoft.com/office/drawing/2014/main" id="{61779B91-53B1-84B3-4A1E-228DEC8ABDA5}"/>
              </a:ext>
            </a:extLst>
          </p:cNvPr>
          <p:cNvSpPr txBox="1"/>
          <p:nvPr/>
        </p:nvSpPr>
        <p:spPr>
          <a:xfrm rot="16200000">
            <a:off x="5089925" y="1282519"/>
            <a:ext cx="1322798" cy="369332"/>
          </a:xfrm>
          <a:prstGeom prst="rect">
            <a:avLst/>
          </a:prstGeom>
          <a:noFill/>
        </p:spPr>
        <p:txBody>
          <a:bodyPr wrap="none" rtlCol="0">
            <a:spAutoFit/>
          </a:bodyPr>
          <a:lstStyle/>
          <a:p>
            <a:r>
              <a:rPr lang="en-US" i="1" dirty="0">
                <a:highlight>
                  <a:srgbClr val="FFFF00"/>
                </a:highlight>
                <a:latin typeface="Calibri" panose="020F0502020204030204" pitchFamily="34" charset="0"/>
                <a:cs typeface="Calibri" panose="020F0502020204030204" pitchFamily="34" charset="0"/>
              </a:rPr>
              <a:t>Mosasaurus</a:t>
            </a:r>
          </a:p>
        </p:txBody>
      </p:sp>
      <p:cxnSp>
        <p:nvCxnSpPr>
          <p:cNvPr id="14" name="Straight Arrow Connector 13">
            <a:extLst>
              <a:ext uri="{FF2B5EF4-FFF2-40B4-BE49-F238E27FC236}">
                <a16:creationId xmlns:a16="http://schemas.microsoft.com/office/drawing/2014/main" id="{2843378F-DCA8-403D-D459-8FE21FA97D46}"/>
              </a:ext>
            </a:extLst>
          </p:cNvPr>
          <p:cNvCxnSpPr>
            <a:cxnSpLocks/>
          </p:cNvCxnSpPr>
          <p:nvPr/>
        </p:nvCxnSpPr>
        <p:spPr bwMode="auto">
          <a:xfrm flipV="1">
            <a:off x="3529355" y="4021034"/>
            <a:ext cx="431560" cy="55240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B74F2D67-64DB-2994-CB69-B63B4A05320D}"/>
              </a:ext>
            </a:extLst>
          </p:cNvPr>
          <p:cNvSpPr txBox="1"/>
          <p:nvPr/>
        </p:nvSpPr>
        <p:spPr>
          <a:xfrm>
            <a:off x="1143000" y="3429000"/>
            <a:ext cx="1523174"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mn-cs"/>
              </a:rPr>
              <a:t>Dinosauria</a:t>
            </a:r>
          </a:p>
        </p:txBody>
      </p:sp>
      <p:cxnSp>
        <p:nvCxnSpPr>
          <p:cNvPr id="17" name="Straight Arrow Connector 16">
            <a:extLst>
              <a:ext uri="{FF2B5EF4-FFF2-40B4-BE49-F238E27FC236}">
                <a16:creationId xmlns:a16="http://schemas.microsoft.com/office/drawing/2014/main" id="{28BD1AF7-C699-81F0-6977-D9EE8495E24C}"/>
              </a:ext>
            </a:extLst>
          </p:cNvPr>
          <p:cNvCxnSpPr>
            <a:cxnSpLocks/>
          </p:cNvCxnSpPr>
          <p:nvPr/>
        </p:nvCxnSpPr>
        <p:spPr bwMode="auto">
          <a:xfrm flipV="1">
            <a:off x="2585668" y="3543300"/>
            <a:ext cx="1100275" cy="17431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9" name="Rectangle 18">
            <a:extLst>
              <a:ext uri="{FF2B5EF4-FFF2-40B4-BE49-F238E27FC236}">
                <a16:creationId xmlns:a16="http://schemas.microsoft.com/office/drawing/2014/main" id="{75DDC2A9-903C-02B4-6D45-99E7515945D7}"/>
              </a:ext>
            </a:extLst>
          </p:cNvPr>
          <p:cNvSpPr/>
          <p:nvPr/>
        </p:nvSpPr>
        <p:spPr>
          <a:xfrm>
            <a:off x="861778" y="3730067"/>
            <a:ext cx="2640728" cy="646331"/>
          </a:xfrm>
          <a:prstGeom prst="rect">
            <a:avLst/>
          </a:prstGeom>
        </p:spPr>
        <p:txBody>
          <a:bodyPr wrap="square">
            <a:spAutoFit/>
          </a:bodyPr>
          <a:lstStyle/>
          <a:p>
            <a:pPr lvl="0" defTabSz="914400" eaLnBrk="0" fontAlgn="base" hangingPunct="0">
              <a:spcBef>
                <a:spcPct val="0"/>
              </a:spcBef>
              <a:spcAft>
                <a:spcPct val="0"/>
              </a:spcAft>
              <a:defRPr/>
            </a:pPr>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Ornithischia</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Saurischia</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Saurischia</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Theropoda</a:t>
            </a:r>
            <a:r>
              <a:rPr lang="en-US" dirty="0">
                <a:solidFill>
                  <a:srgbClr val="000000"/>
                </a:solidFill>
                <a:latin typeface="Calibri" panose="020F0502020204030204" pitchFamily="34" charset="0"/>
              </a:rPr>
              <a:t>)</a:t>
            </a:r>
          </a:p>
        </p:txBody>
      </p:sp>
      <p:cxnSp>
        <p:nvCxnSpPr>
          <p:cNvPr id="32" name="Straight Connector 31">
            <a:extLst>
              <a:ext uri="{FF2B5EF4-FFF2-40B4-BE49-F238E27FC236}">
                <a16:creationId xmlns:a16="http://schemas.microsoft.com/office/drawing/2014/main" id="{13803F6B-B4D0-8BF9-456A-6FA9FFC11F32}"/>
              </a:ext>
            </a:extLst>
          </p:cNvPr>
          <p:cNvCxnSpPr>
            <a:cxnSpLocks/>
          </p:cNvCxnSpPr>
          <p:nvPr/>
        </p:nvCxnSpPr>
        <p:spPr bwMode="auto">
          <a:xfrm flipV="1">
            <a:off x="3810000" y="2819400"/>
            <a:ext cx="403686" cy="666341"/>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810D5B88-EFB7-03C8-0728-AF93B314AC3D}"/>
              </a:ext>
            </a:extLst>
          </p:cNvPr>
          <p:cNvSpPr txBox="1"/>
          <p:nvPr/>
        </p:nvSpPr>
        <p:spPr>
          <a:xfrm rot="16200000">
            <a:off x="3346687" y="1742021"/>
            <a:ext cx="1693092" cy="461665"/>
          </a:xfrm>
          <a:prstGeom prst="rect">
            <a:avLst/>
          </a:prstGeom>
          <a:noFill/>
        </p:spPr>
        <p:txBody>
          <a:bodyPr wrap="none" rtlCol="0">
            <a:spAutoFit/>
          </a:bodyPr>
          <a:lstStyle/>
          <a:p>
            <a:r>
              <a:rPr lang="en-US" sz="2400" dirty="0" err="1">
                <a:latin typeface="Calibri" panose="020F0502020204030204" pitchFamily="34" charset="0"/>
                <a:cs typeface="Calibri" panose="020F0502020204030204" pitchFamily="34" charset="0"/>
              </a:rPr>
              <a:t>Ornithischia</a:t>
            </a:r>
            <a:endParaRPr lang="en-US" sz="2400" dirty="0">
              <a:latin typeface="Calibri" panose="020F0502020204030204" pitchFamily="34" charset="0"/>
              <a:cs typeface="Calibri" panose="020F0502020204030204" pitchFamily="34" charset="0"/>
            </a:endParaRPr>
          </a:p>
        </p:txBody>
      </p:sp>
      <p:sp>
        <p:nvSpPr>
          <p:cNvPr id="42" name="Oval 41">
            <a:extLst>
              <a:ext uri="{FF2B5EF4-FFF2-40B4-BE49-F238E27FC236}">
                <a16:creationId xmlns:a16="http://schemas.microsoft.com/office/drawing/2014/main" id="{C4950157-8D80-9FF1-8DA6-93934373FC80}"/>
              </a:ext>
            </a:extLst>
          </p:cNvPr>
          <p:cNvSpPr/>
          <p:nvPr/>
        </p:nvSpPr>
        <p:spPr bwMode="auto">
          <a:xfrm>
            <a:off x="3685943" y="3429000"/>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5332406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17828-27CF-4D4C-8D1C-DFCC55844266}"/>
              </a:ext>
            </a:extLst>
          </p:cNvPr>
          <p:cNvSpPr txBox="1"/>
          <p:nvPr/>
        </p:nvSpPr>
        <p:spPr>
          <a:xfrm>
            <a:off x="198120" y="207566"/>
            <a:ext cx="4623830" cy="1077218"/>
          </a:xfrm>
          <a:prstGeom prst="rect">
            <a:avLst/>
          </a:prstGeom>
          <a:noFill/>
        </p:spPr>
        <p:txBody>
          <a:bodyPr wrap="none" rtlCol="0">
            <a:spAutoFit/>
          </a:bodyPr>
          <a:lstStyle/>
          <a:p>
            <a:r>
              <a:rPr lang="en-US" sz="3200" dirty="0"/>
              <a:t>Not a dinosaur: Pterosaurs</a:t>
            </a:r>
          </a:p>
          <a:p>
            <a:endParaRPr lang="en-US" sz="3200" dirty="0"/>
          </a:p>
        </p:txBody>
      </p:sp>
      <p:pic>
        <p:nvPicPr>
          <p:cNvPr id="5" name="Picture 4">
            <a:extLst>
              <a:ext uri="{FF2B5EF4-FFF2-40B4-BE49-F238E27FC236}">
                <a16:creationId xmlns:a16="http://schemas.microsoft.com/office/drawing/2014/main" id="{B384166A-C00E-1FC5-6AB5-E6F0B831436D}"/>
              </a:ext>
            </a:extLst>
          </p:cNvPr>
          <p:cNvPicPr>
            <a:picLocks noChangeAspect="1"/>
          </p:cNvPicPr>
          <p:nvPr/>
        </p:nvPicPr>
        <p:blipFill>
          <a:blip r:embed="rId3"/>
          <a:stretch>
            <a:fillRect/>
          </a:stretch>
        </p:blipFill>
        <p:spPr>
          <a:xfrm>
            <a:off x="457200" y="990600"/>
            <a:ext cx="6540500" cy="3670300"/>
          </a:xfrm>
          <a:prstGeom prst="rect">
            <a:avLst/>
          </a:prstGeom>
        </p:spPr>
      </p:pic>
      <p:pic>
        <p:nvPicPr>
          <p:cNvPr id="7" name="Picture 6">
            <a:extLst>
              <a:ext uri="{FF2B5EF4-FFF2-40B4-BE49-F238E27FC236}">
                <a16:creationId xmlns:a16="http://schemas.microsoft.com/office/drawing/2014/main" id="{A0B0E664-A5BC-CEE1-A37B-32629BB4772E}"/>
              </a:ext>
            </a:extLst>
          </p:cNvPr>
          <p:cNvPicPr>
            <a:picLocks noChangeAspect="1"/>
          </p:cNvPicPr>
          <p:nvPr/>
        </p:nvPicPr>
        <p:blipFill>
          <a:blip r:embed="rId4"/>
          <a:stretch>
            <a:fillRect/>
          </a:stretch>
        </p:blipFill>
        <p:spPr>
          <a:xfrm>
            <a:off x="5330745" y="4038600"/>
            <a:ext cx="3361917" cy="2521438"/>
          </a:xfrm>
          <a:prstGeom prst="rect">
            <a:avLst/>
          </a:prstGeom>
        </p:spPr>
      </p:pic>
    </p:spTree>
    <p:extLst>
      <p:ext uri="{BB962C8B-B14F-4D97-AF65-F5344CB8AC3E}">
        <p14:creationId xmlns:p14="http://schemas.microsoft.com/office/powerpoint/2010/main" val="793186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17828-27CF-4D4C-8D1C-DFCC55844266}"/>
              </a:ext>
            </a:extLst>
          </p:cNvPr>
          <p:cNvSpPr txBox="1"/>
          <p:nvPr/>
        </p:nvSpPr>
        <p:spPr>
          <a:xfrm>
            <a:off x="198120" y="207566"/>
            <a:ext cx="4623830" cy="1077218"/>
          </a:xfrm>
          <a:prstGeom prst="rect">
            <a:avLst/>
          </a:prstGeom>
          <a:noFill/>
        </p:spPr>
        <p:txBody>
          <a:bodyPr wrap="none" rtlCol="0">
            <a:spAutoFit/>
          </a:bodyPr>
          <a:lstStyle/>
          <a:p>
            <a:r>
              <a:rPr lang="en-US" sz="3200" dirty="0"/>
              <a:t>Not a dinosaur: Pterosaurs</a:t>
            </a:r>
          </a:p>
          <a:p>
            <a:endParaRPr lang="en-US" sz="3200" dirty="0"/>
          </a:p>
        </p:txBody>
      </p:sp>
      <p:pic>
        <p:nvPicPr>
          <p:cNvPr id="2" name="King of the Skies Walking with Dinosaurs in HQ BBC Earth (1)">
            <a:hlinkClick r:id="" action="ppaction://media"/>
            <a:extLst>
              <a:ext uri="{FF2B5EF4-FFF2-40B4-BE49-F238E27FC236}">
                <a16:creationId xmlns:a16="http://schemas.microsoft.com/office/drawing/2014/main" id="{355615AD-DD21-12E6-3224-707336699D45}"/>
              </a:ext>
            </a:extLst>
          </p:cNvPr>
          <p:cNvPicPr>
            <a:picLocks noChangeAspect="1"/>
          </p:cNvPicPr>
          <p:nvPr>
            <a:videoFile r:link="rId1"/>
            <p:extLst>
              <p:ext uri="{DAA4B4D4-6D71-4841-9C94-3DE7FCFB9230}">
                <p14:media xmlns:p14="http://schemas.microsoft.com/office/powerpoint/2010/main" r:embed="rId2">
                  <p14:trim st="21532.3588" end="177740.8164"/>
                </p14:media>
              </p:ext>
            </p:extLst>
          </p:nvPr>
        </p:nvPicPr>
        <p:blipFill>
          <a:blip r:embed="rId5"/>
          <a:stretch>
            <a:fillRect/>
          </a:stretch>
        </p:blipFill>
        <p:spPr>
          <a:xfrm>
            <a:off x="546100" y="1676400"/>
            <a:ext cx="8051800" cy="4572000"/>
          </a:xfrm>
          <a:prstGeom prst="rect">
            <a:avLst/>
          </a:prstGeom>
        </p:spPr>
      </p:pic>
    </p:spTree>
    <p:extLst>
      <p:ext uri="{BB962C8B-B14F-4D97-AF65-F5344CB8AC3E}">
        <p14:creationId xmlns:p14="http://schemas.microsoft.com/office/powerpoint/2010/main" val="84126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FD0ED49-7C5F-204D-A469-14766DDF9345}"/>
              </a:ext>
            </a:extLst>
          </p:cNvPr>
          <p:cNvCxnSpPr>
            <a:cxnSpLocks/>
          </p:cNvCxnSpPr>
          <p:nvPr/>
        </p:nvCxnSpPr>
        <p:spPr>
          <a:xfrm>
            <a:off x="2588106" y="2836966"/>
            <a:ext cx="1543739" cy="1974081"/>
          </a:xfrm>
          <a:prstGeom prst="line">
            <a:avLst/>
          </a:prstGeom>
          <a:noFill/>
          <a:ln w="50800" cap="flat" cmpd="sng" algn="ctr">
            <a:solidFill>
              <a:sysClr val="windowText" lastClr="000000"/>
            </a:solidFill>
            <a:prstDash val="solid"/>
            <a:round/>
            <a:headEnd type="none" w="med" len="med"/>
            <a:tailEnd type="none" w="med" len="med"/>
          </a:ln>
          <a:effectLst/>
        </p:spPr>
      </p:cxnSp>
      <p:cxnSp>
        <p:nvCxnSpPr>
          <p:cNvPr id="5" name="Straight Connector 4">
            <a:extLst>
              <a:ext uri="{FF2B5EF4-FFF2-40B4-BE49-F238E27FC236}">
                <a16:creationId xmlns:a16="http://schemas.microsoft.com/office/drawing/2014/main" id="{68970C95-5D43-EC42-9C0D-90F869EE871A}"/>
              </a:ext>
            </a:extLst>
          </p:cNvPr>
          <p:cNvCxnSpPr>
            <a:cxnSpLocks/>
          </p:cNvCxnSpPr>
          <p:nvPr/>
        </p:nvCxnSpPr>
        <p:spPr>
          <a:xfrm flipH="1" flipV="1">
            <a:off x="3320815" y="2869165"/>
            <a:ext cx="840357" cy="1151869"/>
          </a:xfrm>
          <a:prstGeom prst="line">
            <a:avLst/>
          </a:prstGeom>
          <a:noFill/>
          <a:ln w="50800" cap="flat" cmpd="sng" algn="ctr">
            <a:solidFill>
              <a:sysClr val="windowText" lastClr="000000"/>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B88A2D12-E0FC-F243-86FB-8FCBF1AA328C}"/>
              </a:ext>
            </a:extLst>
          </p:cNvPr>
          <p:cNvCxnSpPr>
            <a:cxnSpLocks/>
          </p:cNvCxnSpPr>
          <p:nvPr/>
        </p:nvCxnSpPr>
        <p:spPr>
          <a:xfrm flipV="1">
            <a:off x="3844990" y="2821976"/>
            <a:ext cx="1001948" cy="1630407"/>
          </a:xfrm>
          <a:prstGeom prst="line">
            <a:avLst/>
          </a:prstGeom>
          <a:noFill/>
          <a:ln w="50800" cap="flat" cmpd="sng" algn="ctr">
            <a:solidFill>
              <a:sysClr val="windowText" lastClr="00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AF5B5165-BD56-3B4D-8E99-8F664CB46646}"/>
              </a:ext>
            </a:extLst>
          </p:cNvPr>
          <p:cNvCxnSpPr>
            <a:cxnSpLocks/>
          </p:cNvCxnSpPr>
          <p:nvPr/>
        </p:nvCxnSpPr>
        <p:spPr>
          <a:xfrm flipV="1">
            <a:off x="4625903" y="2826571"/>
            <a:ext cx="1881510" cy="2620716"/>
          </a:xfrm>
          <a:prstGeom prst="line">
            <a:avLst/>
          </a:prstGeom>
          <a:noFill/>
          <a:ln w="50800" cap="flat" cmpd="sng" algn="ctr">
            <a:solidFill>
              <a:sysClr val="windowText" lastClr="000000"/>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1DEDADD2-95F4-3942-8C21-2E90844B4052}"/>
              </a:ext>
            </a:extLst>
          </p:cNvPr>
          <p:cNvCxnSpPr>
            <a:cxnSpLocks/>
          </p:cNvCxnSpPr>
          <p:nvPr/>
        </p:nvCxnSpPr>
        <p:spPr>
          <a:xfrm flipV="1">
            <a:off x="4103109" y="2826571"/>
            <a:ext cx="1175474" cy="1903655"/>
          </a:xfrm>
          <a:prstGeom prst="line">
            <a:avLst/>
          </a:prstGeom>
          <a:noFill/>
          <a:ln w="50800" cap="flat" cmpd="sng" algn="ctr">
            <a:solidFill>
              <a:sysClr val="windowText" lastClr="000000"/>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9B642012-A499-3645-9991-41CEDF26E3E7}"/>
              </a:ext>
            </a:extLst>
          </p:cNvPr>
          <p:cNvSpPr txBox="1"/>
          <p:nvPr/>
        </p:nvSpPr>
        <p:spPr>
          <a:xfrm rot="16200000">
            <a:off x="4469274" y="-1158950"/>
            <a:ext cx="1828606" cy="61632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Testudines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Aves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Crocodylia</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Lepidosauria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Mammalia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Amphibia</a:t>
            </a:r>
          </a:p>
        </p:txBody>
      </p:sp>
      <p:sp>
        <p:nvSpPr>
          <p:cNvPr id="25" name="Oval 24">
            <a:extLst>
              <a:ext uri="{FF2B5EF4-FFF2-40B4-BE49-F238E27FC236}">
                <a16:creationId xmlns:a16="http://schemas.microsoft.com/office/drawing/2014/main" id="{EAD3B537-0BCD-3844-A83E-9A022226EAB8}"/>
              </a:ext>
            </a:extLst>
          </p:cNvPr>
          <p:cNvSpPr/>
          <p:nvPr/>
        </p:nvSpPr>
        <p:spPr bwMode="auto">
          <a:xfrm>
            <a:off x="4031716" y="3846223"/>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20" name="TextBox 19">
            <a:extLst>
              <a:ext uri="{FF2B5EF4-FFF2-40B4-BE49-F238E27FC236}">
                <a16:creationId xmlns:a16="http://schemas.microsoft.com/office/drawing/2014/main" id="{D1480C11-2BB5-F74A-A767-EDC40178A88E}"/>
              </a:ext>
            </a:extLst>
          </p:cNvPr>
          <p:cNvSpPr txBox="1"/>
          <p:nvPr/>
        </p:nvSpPr>
        <p:spPr>
          <a:xfrm>
            <a:off x="3502506" y="5287228"/>
            <a:ext cx="98334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Amniota</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7" name="TextBox 26">
            <a:extLst>
              <a:ext uri="{FF2B5EF4-FFF2-40B4-BE49-F238E27FC236}">
                <a16:creationId xmlns:a16="http://schemas.microsoft.com/office/drawing/2014/main" id="{E81A8B06-892F-7842-8F1A-0C33D1017720}"/>
              </a:ext>
            </a:extLst>
          </p:cNvPr>
          <p:cNvSpPr txBox="1"/>
          <p:nvPr/>
        </p:nvSpPr>
        <p:spPr>
          <a:xfrm>
            <a:off x="3147778" y="4582421"/>
            <a:ext cx="88812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Reptilia</a:t>
            </a:r>
          </a:p>
        </p:txBody>
      </p:sp>
      <p:sp>
        <p:nvSpPr>
          <p:cNvPr id="29" name="TextBox 28">
            <a:extLst>
              <a:ext uri="{FF2B5EF4-FFF2-40B4-BE49-F238E27FC236}">
                <a16:creationId xmlns:a16="http://schemas.microsoft.com/office/drawing/2014/main" id="{1ED49189-62B7-9F4C-9A03-1AAB87A37FB3}"/>
              </a:ext>
            </a:extLst>
          </p:cNvPr>
          <p:cNvSpPr txBox="1"/>
          <p:nvPr/>
        </p:nvSpPr>
        <p:spPr>
          <a:xfrm>
            <a:off x="2343765" y="4370502"/>
            <a:ext cx="130176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Archosauria</a:t>
            </a:r>
          </a:p>
        </p:txBody>
      </p:sp>
      <p:cxnSp>
        <p:nvCxnSpPr>
          <p:cNvPr id="30" name="Straight Connector 29">
            <a:extLst>
              <a:ext uri="{FF2B5EF4-FFF2-40B4-BE49-F238E27FC236}">
                <a16:creationId xmlns:a16="http://schemas.microsoft.com/office/drawing/2014/main" id="{84219F5E-0A9E-CA40-A0A1-319031CAEFB2}"/>
              </a:ext>
            </a:extLst>
          </p:cNvPr>
          <p:cNvCxnSpPr>
            <a:cxnSpLocks/>
          </p:cNvCxnSpPr>
          <p:nvPr/>
        </p:nvCxnSpPr>
        <p:spPr bwMode="auto">
          <a:xfrm>
            <a:off x="4076260" y="4734821"/>
            <a:ext cx="1407446" cy="181837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8" name="Oval 47">
            <a:extLst>
              <a:ext uri="{FF2B5EF4-FFF2-40B4-BE49-F238E27FC236}">
                <a16:creationId xmlns:a16="http://schemas.microsoft.com/office/drawing/2014/main" id="{2930F496-7F5C-F34C-9C04-55419BFE6E4C}"/>
              </a:ext>
            </a:extLst>
          </p:cNvPr>
          <p:cNvSpPr/>
          <p:nvPr/>
        </p:nvSpPr>
        <p:spPr bwMode="auto">
          <a:xfrm>
            <a:off x="4536113" y="5326854"/>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cxnSp>
        <p:nvCxnSpPr>
          <p:cNvPr id="22" name="Straight Connector 21">
            <a:extLst>
              <a:ext uri="{FF2B5EF4-FFF2-40B4-BE49-F238E27FC236}">
                <a16:creationId xmlns:a16="http://schemas.microsoft.com/office/drawing/2014/main" id="{9031461E-CC20-1C4B-A7B6-0CD0E349888C}"/>
              </a:ext>
            </a:extLst>
          </p:cNvPr>
          <p:cNvCxnSpPr>
            <a:cxnSpLocks/>
          </p:cNvCxnSpPr>
          <p:nvPr/>
        </p:nvCxnSpPr>
        <p:spPr>
          <a:xfrm flipV="1">
            <a:off x="5367135" y="2826571"/>
            <a:ext cx="2631171" cy="3611410"/>
          </a:xfrm>
          <a:prstGeom prst="line">
            <a:avLst/>
          </a:prstGeom>
          <a:noFill/>
          <a:ln w="50800" cap="flat" cmpd="sng" algn="ctr">
            <a:solidFill>
              <a:sysClr val="windowText" lastClr="000000"/>
            </a:solidFill>
            <a:prstDash val="solid"/>
            <a:round/>
            <a:headEnd type="none" w="med" len="med"/>
            <a:tailEnd type="none" w="med" len="med"/>
          </a:ln>
          <a:effectLst/>
        </p:spPr>
      </p:cxnSp>
      <p:sp>
        <p:nvSpPr>
          <p:cNvPr id="34" name="Oval 33">
            <a:extLst>
              <a:ext uri="{FF2B5EF4-FFF2-40B4-BE49-F238E27FC236}">
                <a16:creationId xmlns:a16="http://schemas.microsoft.com/office/drawing/2014/main" id="{336FF6B8-B9FA-2049-8A48-68934B85BE4D}"/>
              </a:ext>
            </a:extLst>
          </p:cNvPr>
          <p:cNvSpPr/>
          <p:nvPr/>
        </p:nvSpPr>
        <p:spPr bwMode="auto">
          <a:xfrm>
            <a:off x="3960915" y="4615925"/>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5" name="Oval 34">
            <a:extLst>
              <a:ext uri="{FF2B5EF4-FFF2-40B4-BE49-F238E27FC236}">
                <a16:creationId xmlns:a16="http://schemas.microsoft.com/office/drawing/2014/main" id="{11D3BDE4-AAD9-3748-8523-99EF87473E4A}"/>
              </a:ext>
            </a:extLst>
          </p:cNvPr>
          <p:cNvSpPr/>
          <p:nvPr/>
        </p:nvSpPr>
        <p:spPr bwMode="auto">
          <a:xfrm>
            <a:off x="5283449" y="6308722"/>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6" name="TextBox 35">
            <a:extLst>
              <a:ext uri="{FF2B5EF4-FFF2-40B4-BE49-F238E27FC236}">
                <a16:creationId xmlns:a16="http://schemas.microsoft.com/office/drawing/2014/main" id="{2D1BC00D-28E8-8746-9260-36617F8C37AE}"/>
              </a:ext>
            </a:extLst>
          </p:cNvPr>
          <p:cNvSpPr txBox="1"/>
          <p:nvPr/>
        </p:nvSpPr>
        <p:spPr>
          <a:xfrm>
            <a:off x="5566658" y="6183868"/>
            <a:ext cx="112960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Tetrapoda</a:t>
            </a:r>
          </a:p>
        </p:txBody>
      </p:sp>
      <p:cxnSp>
        <p:nvCxnSpPr>
          <p:cNvPr id="3" name="Straight Connector 2">
            <a:extLst>
              <a:ext uri="{FF2B5EF4-FFF2-40B4-BE49-F238E27FC236}">
                <a16:creationId xmlns:a16="http://schemas.microsoft.com/office/drawing/2014/main" id="{2DD11F69-2757-0F50-35D4-FDE5028ABB8A}"/>
              </a:ext>
            </a:extLst>
          </p:cNvPr>
          <p:cNvCxnSpPr>
            <a:cxnSpLocks/>
          </p:cNvCxnSpPr>
          <p:nvPr/>
        </p:nvCxnSpPr>
        <p:spPr bwMode="auto">
          <a:xfrm flipV="1">
            <a:off x="3888094" y="2949421"/>
            <a:ext cx="188166" cy="719076"/>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6" name="TextBox 5">
            <a:extLst>
              <a:ext uri="{FF2B5EF4-FFF2-40B4-BE49-F238E27FC236}">
                <a16:creationId xmlns:a16="http://schemas.microsoft.com/office/drawing/2014/main" id="{61779B91-53B1-84B3-4A1E-228DEC8ABDA5}"/>
              </a:ext>
            </a:extLst>
          </p:cNvPr>
          <p:cNvSpPr txBox="1"/>
          <p:nvPr/>
        </p:nvSpPr>
        <p:spPr>
          <a:xfrm rot="16200000">
            <a:off x="3433153" y="1980887"/>
            <a:ext cx="1520160" cy="461665"/>
          </a:xfrm>
          <a:prstGeom prst="rect">
            <a:avLst/>
          </a:prstGeom>
          <a:noFill/>
        </p:spPr>
        <p:txBody>
          <a:bodyPr wrap="none" rtlCol="0">
            <a:spAutoFit/>
          </a:bodyPr>
          <a:lstStyle/>
          <a:p>
            <a:r>
              <a:rPr lang="en-US" sz="2400" dirty="0">
                <a:highlight>
                  <a:srgbClr val="FFFF00"/>
                </a:highlight>
                <a:latin typeface="Calibri" panose="020F0502020204030204" pitchFamily="34" charset="0"/>
                <a:cs typeface="Calibri" panose="020F0502020204030204" pitchFamily="34" charset="0"/>
              </a:rPr>
              <a:t>Pterosaurs</a:t>
            </a:r>
          </a:p>
        </p:txBody>
      </p:sp>
      <p:cxnSp>
        <p:nvCxnSpPr>
          <p:cNvPr id="14" name="Straight Arrow Connector 13">
            <a:extLst>
              <a:ext uri="{FF2B5EF4-FFF2-40B4-BE49-F238E27FC236}">
                <a16:creationId xmlns:a16="http://schemas.microsoft.com/office/drawing/2014/main" id="{2843378F-DCA8-403D-D459-8FE21FA97D46}"/>
              </a:ext>
            </a:extLst>
          </p:cNvPr>
          <p:cNvCxnSpPr>
            <a:cxnSpLocks/>
          </p:cNvCxnSpPr>
          <p:nvPr/>
        </p:nvCxnSpPr>
        <p:spPr bwMode="auto">
          <a:xfrm flipV="1">
            <a:off x="3529355" y="4021034"/>
            <a:ext cx="431560" cy="55240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Oval 14">
            <a:extLst>
              <a:ext uri="{FF2B5EF4-FFF2-40B4-BE49-F238E27FC236}">
                <a16:creationId xmlns:a16="http://schemas.microsoft.com/office/drawing/2014/main" id="{6BE4CB59-424E-2D55-5770-173E955A3686}"/>
              </a:ext>
            </a:extLst>
          </p:cNvPr>
          <p:cNvSpPr/>
          <p:nvPr/>
        </p:nvSpPr>
        <p:spPr bwMode="auto">
          <a:xfrm>
            <a:off x="3628030" y="3374017"/>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6" name="TextBox 15">
            <a:extLst>
              <a:ext uri="{FF2B5EF4-FFF2-40B4-BE49-F238E27FC236}">
                <a16:creationId xmlns:a16="http://schemas.microsoft.com/office/drawing/2014/main" id="{B74F2D67-64DB-2994-CB69-B63B4A05320D}"/>
              </a:ext>
            </a:extLst>
          </p:cNvPr>
          <p:cNvSpPr txBox="1"/>
          <p:nvPr/>
        </p:nvSpPr>
        <p:spPr>
          <a:xfrm>
            <a:off x="609600" y="3301425"/>
            <a:ext cx="1973617"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mn-cs"/>
              </a:rPr>
              <a:t>Dinosauria</a:t>
            </a:r>
          </a:p>
        </p:txBody>
      </p:sp>
      <p:cxnSp>
        <p:nvCxnSpPr>
          <p:cNvPr id="17" name="Straight Arrow Connector 16">
            <a:extLst>
              <a:ext uri="{FF2B5EF4-FFF2-40B4-BE49-F238E27FC236}">
                <a16:creationId xmlns:a16="http://schemas.microsoft.com/office/drawing/2014/main" id="{28BD1AF7-C699-81F0-6977-D9EE8495E24C}"/>
              </a:ext>
            </a:extLst>
          </p:cNvPr>
          <p:cNvCxnSpPr>
            <a:cxnSpLocks/>
            <a:endCxn id="15" idx="2"/>
          </p:cNvCxnSpPr>
          <p:nvPr/>
        </p:nvCxnSpPr>
        <p:spPr bwMode="auto">
          <a:xfrm flipV="1">
            <a:off x="2527755" y="3488317"/>
            <a:ext cx="1100275" cy="17431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9" name="Rectangle 18">
            <a:extLst>
              <a:ext uri="{FF2B5EF4-FFF2-40B4-BE49-F238E27FC236}">
                <a16:creationId xmlns:a16="http://schemas.microsoft.com/office/drawing/2014/main" id="{75DDC2A9-903C-02B4-6D45-99E7515945D7}"/>
              </a:ext>
            </a:extLst>
          </p:cNvPr>
          <p:cNvSpPr/>
          <p:nvPr/>
        </p:nvSpPr>
        <p:spPr>
          <a:xfrm>
            <a:off x="861778" y="3773269"/>
            <a:ext cx="2640728" cy="646331"/>
          </a:xfrm>
          <a:prstGeom prst="rect">
            <a:avLst/>
          </a:prstGeom>
        </p:spPr>
        <p:txBody>
          <a:bodyPr wrap="square">
            <a:spAutoFit/>
          </a:bodyPr>
          <a:lstStyle/>
          <a:p>
            <a:pPr lvl="0" defTabSz="914400" eaLnBrk="0" fontAlgn="base" hangingPunct="0">
              <a:spcBef>
                <a:spcPct val="0"/>
              </a:spcBef>
              <a:spcAft>
                <a:spcPct val="0"/>
              </a:spcAft>
              <a:defRPr/>
            </a:pPr>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Ornithischia</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Saurischia</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Saurischia</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Theropoda</a:t>
            </a:r>
            <a:r>
              <a:rPr lang="en-US" dirty="0">
                <a:solidFill>
                  <a:srgbClr val="000000"/>
                </a:solidFill>
                <a:latin typeface="Calibri" panose="020F0502020204030204" pitchFamily="34" charset="0"/>
              </a:rPr>
              <a:t>)</a:t>
            </a:r>
          </a:p>
        </p:txBody>
      </p:sp>
      <p:cxnSp>
        <p:nvCxnSpPr>
          <p:cNvPr id="12" name="Straight Connector 11">
            <a:extLst>
              <a:ext uri="{FF2B5EF4-FFF2-40B4-BE49-F238E27FC236}">
                <a16:creationId xmlns:a16="http://schemas.microsoft.com/office/drawing/2014/main" id="{18983BBF-DF19-B3F6-EB9F-621CD90BB110}"/>
              </a:ext>
            </a:extLst>
          </p:cNvPr>
          <p:cNvCxnSpPr>
            <a:cxnSpLocks/>
            <a:stCxn id="15" idx="0"/>
          </p:cNvCxnSpPr>
          <p:nvPr/>
        </p:nvCxnSpPr>
        <p:spPr bwMode="auto">
          <a:xfrm flipV="1">
            <a:off x="3728159" y="2998199"/>
            <a:ext cx="24848" cy="375818"/>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DCC7B6DC-0BC2-6158-0DCA-6D4C1CD5804F}"/>
              </a:ext>
            </a:extLst>
          </p:cNvPr>
          <p:cNvSpPr txBox="1"/>
          <p:nvPr/>
        </p:nvSpPr>
        <p:spPr>
          <a:xfrm rot="16200000">
            <a:off x="2886008" y="1920820"/>
            <a:ext cx="1693092" cy="461665"/>
          </a:xfrm>
          <a:prstGeom prst="rect">
            <a:avLst/>
          </a:prstGeom>
          <a:noFill/>
        </p:spPr>
        <p:txBody>
          <a:bodyPr wrap="square" rtlCol="0">
            <a:spAutoFit/>
          </a:bodyPr>
          <a:lstStyle/>
          <a:p>
            <a:r>
              <a:rPr lang="en-US" sz="2400" dirty="0" err="1">
                <a:latin typeface="Calibri" panose="020F0502020204030204" pitchFamily="34" charset="0"/>
                <a:cs typeface="Calibri" panose="020F0502020204030204" pitchFamily="34" charset="0"/>
              </a:rPr>
              <a:t>Ornithischia</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93619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17828-27CF-4D4C-8D1C-DFCC55844266}"/>
              </a:ext>
            </a:extLst>
          </p:cNvPr>
          <p:cNvSpPr txBox="1"/>
          <p:nvPr/>
        </p:nvSpPr>
        <p:spPr>
          <a:xfrm>
            <a:off x="198120" y="207566"/>
            <a:ext cx="4701352" cy="1077218"/>
          </a:xfrm>
          <a:prstGeom prst="rect">
            <a:avLst/>
          </a:prstGeom>
          <a:noFill/>
        </p:spPr>
        <p:txBody>
          <a:bodyPr wrap="none" rtlCol="0">
            <a:spAutoFit/>
          </a:bodyPr>
          <a:lstStyle/>
          <a:p>
            <a:r>
              <a:rPr lang="en-US" sz="3200" dirty="0"/>
              <a:t>Not a dinosaur: Plesiosaurs</a:t>
            </a:r>
          </a:p>
          <a:p>
            <a:endParaRPr lang="en-US" sz="3200" dirty="0"/>
          </a:p>
        </p:txBody>
      </p:sp>
      <p:pic>
        <p:nvPicPr>
          <p:cNvPr id="2" name="Picture 1">
            <a:extLst>
              <a:ext uri="{FF2B5EF4-FFF2-40B4-BE49-F238E27FC236}">
                <a16:creationId xmlns:a16="http://schemas.microsoft.com/office/drawing/2014/main" id="{8313DE19-7F7B-60F0-665D-7CA3E9C92958}"/>
              </a:ext>
            </a:extLst>
          </p:cNvPr>
          <p:cNvPicPr>
            <a:picLocks noChangeAspect="1"/>
          </p:cNvPicPr>
          <p:nvPr/>
        </p:nvPicPr>
        <p:blipFill>
          <a:blip r:embed="rId3"/>
          <a:stretch>
            <a:fillRect/>
          </a:stretch>
        </p:blipFill>
        <p:spPr>
          <a:xfrm>
            <a:off x="168536" y="1143000"/>
            <a:ext cx="4953000" cy="2592070"/>
          </a:xfrm>
          <a:prstGeom prst="rect">
            <a:avLst/>
          </a:prstGeom>
        </p:spPr>
      </p:pic>
      <p:pic>
        <p:nvPicPr>
          <p:cNvPr id="3" name="Picture 2">
            <a:extLst>
              <a:ext uri="{FF2B5EF4-FFF2-40B4-BE49-F238E27FC236}">
                <a16:creationId xmlns:a16="http://schemas.microsoft.com/office/drawing/2014/main" id="{3A9023DB-D2D9-C763-E0B8-73B3E351BB9C}"/>
              </a:ext>
            </a:extLst>
          </p:cNvPr>
          <p:cNvPicPr>
            <a:picLocks noChangeAspect="1"/>
          </p:cNvPicPr>
          <p:nvPr/>
        </p:nvPicPr>
        <p:blipFill>
          <a:blip r:embed="rId4"/>
          <a:stretch>
            <a:fillRect/>
          </a:stretch>
        </p:blipFill>
        <p:spPr>
          <a:xfrm>
            <a:off x="2057400" y="3848239"/>
            <a:ext cx="5907723" cy="3375841"/>
          </a:xfrm>
          <a:prstGeom prst="rect">
            <a:avLst/>
          </a:prstGeom>
        </p:spPr>
      </p:pic>
      <p:pic>
        <p:nvPicPr>
          <p:cNvPr id="4" name="Picture 3">
            <a:extLst>
              <a:ext uri="{FF2B5EF4-FFF2-40B4-BE49-F238E27FC236}">
                <a16:creationId xmlns:a16="http://schemas.microsoft.com/office/drawing/2014/main" id="{70740990-2346-6ACD-F1D8-022DEF0A7CED}"/>
              </a:ext>
            </a:extLst>
          </p:cNvPr>
          <p:cNvPicPr>
            <a:picLocks noChangeAspect="1"/>
          </p:cNvPicPr>
          <p:nvPr/>
        </p:nvPicPr>
        <p:blipFill>
          <a:blip r:embed="rId5"/>
          <a:stretch>
            <a:fillRect/>
          </a:stretch>
        </p:blipFill>
        <p:spPr>
          <a:xfrm>
            <a:off x="5121535" y="1466660"/>
            <a:ext cx="4035049" cy="2038540"/>
          </a:xfrm>
          <a:prstGeom prst="rect">
            <a:avLst/>
          </a:prstGeom>
        </p:spPr>
      </p:pic>
    </p:spTree>
    <p:extLst>
      <p:ext uri="{BB962C8B-B14F-4D97-AF65-F5344CB8AC3E}">
        <p14:creationId xmlns:p14="http://schemas.microsoft.com/office/powerpoint/2010/main" val="18832845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FD0ED49-7C5F-204D-A469-14766DDF9345}"/>
              </a:ext>
            </a:extLst>
          </p:cNvPr>
          <p:cNvCxnSpPr>
            <a:cxnSpLocks/>
          </p:cNvCxnSpPr>
          <p:nvPr/>
        </p:nvCxnSpPr>
        <p:spPr>
          <a:xfrm>
            <a:off x="2588106" y="2836966"/>
            <a:ext cx="1543739" cy="1974081"/>
          </a:xfrm>
          <a:prstGeom prst="line">
            <a:avLst/>
          </a:prstGeom>
          <a:noFill/>
          <a:ln w="50800" cap="flat" cmpd="sng" algn="ctr">
            <a:solidFill>
              <a:sysClr val="windowText" lastClr="000000"/>
            </a:solidFill>
            <a:prstDash val="solid"/>
            <a:round/>
            <a:headEnd type="none" w="med" len="med"/>
            <a:tailEnd type="none" w="med" len="med"/>
          </a:ln>
          <a:effectLst/>
        </p:spPr>
      </p:cxnSp>
      <p:cxnSp>
        <p:nvCxnSpPr>
          <p:cNvPr id="5" name="Straight Connector 4">
            <a:extLst>
              <a:ext uri="{FF2B5EF4-FFF2-40B4-BE49-F238E27FC236}">
                <a16:creationId xmlns:a16="http://schemas.microsoft.com/office/drawing/2014/main" id="{68970C95-5D43-EC42-9C0D-90F869EE871A}"/>
              </a:ext>
            </a:extLst>
          </p:cNvPr>
          <p:cNvCxnSpPr>
            <a:cxnSpLocks/>
          </p:cNvCxnSpPr>
          <p:nvPr/>
        </p:nvCxnSpPr>
        <p:spPr>
          <a:xfrm flipH="1" flipV="1">
            <a:off x="3320815" y="2869165"/>
            <a:ext cx="840357" cy="1151869"/>
          </a:xfrm>
          <a:prstGeom prst="line">
            <a:avLst/>
          </a:prstGeom>
          <a:noFill/>
          <a:ln w="50800" cap="flat" cmpd="sng" algn="ctr">
            <a:solidFill>
              <a:sysClr val="windowText" lastClr="000000"/>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B88A2D12-E0FC-F243-86FB-8FCBF1AA328C}"/>
              </a:ext>
            </a:extLst>
          </p:cNvPr>
          <p:cNvCxnSpPr>
            <a:cxnSpLocks/>
          </p:cNvCxnSpPr>
          <p:nvPr/>
        </p:nvCxnSpPr>
        <p:spPr>
          <a:xfrm flipV="1">
            <a:off x="3844990" y="2821976"/>
            <a:ext cx="1001948" cy="1630407"/>
          </a:xfrm>
          <a:prstGeom prst="line">
            <a:avLst/>
          </a:prstGeom>
          <a:noFill/>
          <a:ln w="50800" cap="flat" cmpd="sng" algn="ctr">
            <a:solidFill>
              <a:sysClr val="windowText" lastClr="00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AF5B5165-BD56-3B4D-8E99-8F664CB46646}"/>
              </a:ext>
            </a:extLst>
          </p:cNvPr>
          <p:cNvCxnSpPr>
            <a:cxnSpLocks/>
          </p:cNvCxnSpPr>
          <p:nvPr/>
        </p:nvCxnSpPr>
        <p:spPr>
          <a:xfrm flipV="1">
            <a:off x="4625903" y="2826571"/>
            <a:ext cx="1881510" cy="2620716"/>
          </a:xfrm>
          <a:prstGeom prst="line">
            <a:avLst/>
          </a:prstGeom>
          <a:noFill/>
          <a:ln w="50800" cap="flat" cmpd="sng" algn="ctr">
            <a:solidFill>
              <a:sysClr val="windowText" lastClr="000000"/>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1DEDADD2-95F4-3942-8C21-2E90844B4052}"/>
              </a:ext>
            </a:extLst>
          </p:cNvPr>
          <p:cNvCxnSpPr>
            <a:cxnSpLocks/>
          </p:cNvCxnSpPr>
          <p:nvPr/>
        </p:nvCxnSpPr>
        <p:spPr>
          <a:xfrm flipV="1">
            <a:off x="4103109" y="2826571"/>
            <a:ext cx="1175474" cy="1903655"/>
          </a:xfrm>
          <a:prstGeom prst="line">
            <a:avLst/>
          </a:prstGeom>
          <a:noFill/>
          <a:ln w="50800" cap="flat" cmpd="sng" algn="ctr">
            <a:solidFill>
              <a:sysClr val="windowText" lastClr="000000"/>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9B642012-A499-3645-9991-41CEDF26E3E7}"/>
              </a:ext>
            </a:extLst>
          </p:cNvPr>
          <p:cNvSpPr txBox="1"/>
          <p:nvPr/>
        </p:nvSpPr>
        <p:spPr>
          <a:xfrm rot="16200000">
            <a:off x="4469274" y="-1158950"/>
            <a:ext cx="1828606" cy="61632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Testudines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Aves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Crocodylia</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Lepidosauria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Mammalia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Amphibia</a:t>
            </a:r>
          </a:p>
        </p:txBody>
      </p:sp>
      <p:sp>
        <p:nvSpPr>
          <p:cNvPr id="25" name="Oval 24">
            <a:extLst>
              <a:ext uri="{FF2B5EF4-FFF2-40B4-BE49-F238E27FC236}">
                <a16:creationId xmlns:a16="http://schemas.microsoft.com/office/drawing/2014/main" id="{EAD3B537-0BCD-3844-A83E-9A022226EAB8}"/>
              </a:ext>
            </a:extLst>
          </p:cNvPr>
          <p:cNvSpPr/>
          <p:nvPr/>
        </p:nvSpPr>
        <p:spPr bwMode="auto">
          <a:xfrm>
            <a:off x="4031716" y="3846223"/>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20" name="TextBox 19">
            <a:extLst>
              <a:ext uri="{FF2B5EF4-FFF2-40B4-BE49-F238E27FC236}">
                <a16:creationId xmlns:a16="http://schemas.microsoft.com/office/drawing/2014/main" id="{D1480C11-2BB5-F74A-A767-EDC40178A88E}"/>
              </a:ext>
            </a:extLst>
          </p:cNvPr>
          <p:cNvSpPr txBox="1"/>
          <p:nvPr/>
        </p:nvSpPr>
        <p:spPr>
          <a:xfrm>
            <a:off x="3502506" y="5287228"/>
            <a:ext cx="98334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Amniota</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7" name="TextBox 26">
            <a:extLst>
              <a:ext uri="{FF2B5EF4-FFF2-40B4-BE49-F238E27FC236}">
                <a16:creationId xmlns:a16="http://schemas.microsoft.com/office/drawing/2014/main" id="{E81A8B06-892F-7842-8F1A-0C33D1017720}"/>
              </a:ext>
            </a:extLst>
          </p:cNvPr>
          <p:cNvSpPr txBox="1"/>
          <p:nvPr/>
        </p:nvSpPr>
        <p:spPr>
          <a:xfrm>
            <a:off x="3147778" y="4582421"/>
            <a:ext cx="88812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Reptilia</a:t>
            </a:r>
          </a:p>
        </p:txBody>
      </p:sp>
      <p:sp>
        <p:nvSpPr>
          <p:cNvPr id="29" name="TextBox 28">
            <a:extLst>
              <a:ext uri="{FF2B5EF4-FFF2-40B4-BE49-F238E27FC236}">
                <a16:creationId xmlns:a16="http://schemas.microsoft.com/office/drawing/2014/main" id="{1ED49189-62B7-9F4C-9A03-1AAB87A37FB3}"/>
              </a:ext>
            </a:extLst>
          </p:cNvPr>
          <p:cNvSpPr txBox="1"/>
          <p:nvPr/>
        </p:nvSpPr>
        <p:spPr>
          <a:xfrm>
            <a:off x="2343765" y="4370502"/>
            <a:ext cx="130176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Archosauria</a:t>
            </a:r>
          </a:p>
        </p:txBody>
      </p:sp>
      <p:cxnSp>
        <p:nvCxnSpPr>
          <p:cNvPr id="30" name="Straight Connector 29">
            <a:extLst>
              <a:ext uri="{FF2B5EF4-FFF2-40B4-BE49-F238E27FC236}">
                <a16:creationId xmlns:a16="http://schemas.microsoft.com/office/drawing/2014/main" id="{84219F5E-0A9E-CA40-A0A1-319031CAEFB2}"/>
              </a:ext>
            </a:extLst>
          </p:cNvPr>
          <p:cNvCxnSpPr>
            <a:cxnSpLocks/>
          </p:cNvCxnSpPr>
          <p:nvPr/>
        </p:nvCxnSpPr>
        <p:spPr bwMode="auto">
          <a:xfrm>
            <a:off x="4076260" y="4734821"/>
            <a:ext cx="1407446" cy="181837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8" name="Oval 47">
            <a:extLst>
              <a:ext uri="{FF2B5EF4-FFF2-40B4-BE49-F238E27FC236}">
                <a16:creationId xmlns:a16="http://schemas.microsoft.com/office/drawing/2014/main" id="{2930F496-7F5C-F34C-9C04-55419BFE6E4C}"/>
              </a:ext>
            </a:extLst>
          </p:cNvPr>
          <p:cNvSpPr/>
          <p:nvPr/>
        </p:nvSpPr>
        <p:spPr bwMode="auto">
          <a:xfrm>
            <a:off x="4536113" y="5326854"/>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cxnSp>
        <p:nvCxnSpPr>
          <p:cNvPr id="22" name="Straight Connector 21">
            <a:extLst>
              <a:ext uri="{FF2B5EF4-FFF2-40B4-BE49-F238E27FC236}">
                <a16:creationId xmlns:a16="http://schemas.microsoft.com/office/drawing/2014/main" id="{9031461E-CC20-1C4B-A7B6-0CD0E349888C}"/>
              </a:ext>
            </a:extLst>
          </p:cNvPr>
          <p:cNvCxnSpPr>
            <a:cxnSpLocks/>
          </p:cNvCxnSpPr>
          <p:nvPr/>
        </p:nvCxnSpPr>
        <p:spPr>
          <a:xfrm flipV="1">
            <a:off x="5367135" y="2826571"/>
            <a:ext cx="2631171" cy="3611410"/>
          </a:xfrm>
          <a:prstGeom prst="line">
            <a:avLst/>
          </a:prstGeom>
          <a:noFill/>
          <a:ln w="50800" cap="flat" cmpd="sng" algn="ctr">
            <a:solidFill>
              <a:sysClr val="windowText" lastClr="000000"/>
            </a:solidFill>
            <a:prstDash val="solid"/>
            <a:round/>
            <a:headEnd type="none" w="med" len="med"/>
            <a:tailEnd type="none" w="med" len="med"/>
          </a:ln>
          <a:effectLst/>
        </p:spPr>
      </p:cxnSp>
      <p:sp>
        <p:nvSpPr>
          <p:cNvPr id="34" name="Oval 33">
            <a:extLst>
              <a:ext uri="{FF2B5EF4-FFF2-40B4-BE49-F238E27FC236}">
                <a16:creationId xmlns:a16="http://schemas.microsoft.com/office/drawing/2014/main" id="{336FF6B8-B9FA-2049-8A48-68934B85BE4D}"/>
              </a:ext>
            </a:extLst>
          </p:cNvPr>
          <p:cNvSpPr/>
          <p:nvPr/>
        </p:nvSpPr>
        <p:spPr bwMode="auto">
          <a:xfrm>
            <a:off x="3960915" y="4615925"/>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5" name="Oval 34">
            <a:extLst>
              <a:ext uri="{FF2B5EF4-FFF2-40B4-BE49-F238E27FC236}">
                <a16:creationId xmlns:a16="http://schemas.microsoft.com/office/drawing/2014/main" id="{11D3BDE4-AAD9-3748-8523-99EF87473E4A}"/>
              </a:ext>
            </a:extLst>
          </p:cNvPr>
          <p:cNvSpPr/>
          <p:nvPr/>
        </p:nvSpPr>
        <p:spPr bwMode="auto">
          <a:xfrm>
            <a:off x="5283449" y="6308722"/>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6" name="TextBox 35">
            <a:extLst>
              <a:ext uri="{FF2B5EF4-FFF2-40B4-BE49-F238E27FC236}">
                <a16:creationId xmlns:a16="http://schemas.microsoft.com/office/drawing/2014/main" id="{2D1BC00D-28E8-8746-9260-36617F8C37AE}"/>
              </a:ext>
            </a:extLst>
          </p:cNvPr>
          <p:cNvSpPr txBox="1"/>
          <p:nvPr/>
        </p:nvSpPr>
        <p:spPr>
          <a:xfrm>
            <a:off x="5566658" y="6183868"/>
            <a:ext cx="112960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Tetrapoda</a:t>
            </a:r>
          </a:p>
        </p:txBody>
      </p:sp>
      <p:cxnSp>
        <p:nvCxnSpPr>
          <p:cNvPr id="3" name="Straight Connector 2">
            <a:extLst>
              <a:ext uri="{FF2B5EF4-FFF2-40B4-BE49-F238E27FC236}">
                <a16:creationId xmlns:a16="http://schemas.microsoft.com/office/drawing/2014/main" id="{2DD11F69-2757-0F50-35D4-FDE5028ABB8A}"/>
              </a:ext>
            </a:extLst>
          </p:cNvPr>
          <p:cNvCxnSpPr>
            <a:cxnSpLocks/>
          </p:cNvCxnSpPr>
          <p:nvPr/>
        </p:nvCxnSpPr>
        <p:spPr bwMode="auto">
          <a:xfrm flipV="1">
            <a:off x="2819400" y="1967481"/>
            <a:ext cx="381000" cy="11567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6" name="TextBox 5">
            <a:extLst>
              <a:ext uri="{FF2B5EF4-FFF2-40B4-BE49-F238E27FC236}">
                <a16:creationId xmlns:a16="http://schemas.microsoft.com/office/drawing/2014/main" id="{61779B91-53B1-84B3-4A1E-228DEC8ABDA5}"/>
              </a:ext>
            </a:extLst>
          </p:cNvPr>
          <p:cNvSpPr txBox="1"/>
          <p:nvPr/>
        </p:nvSpPr>
        <p:spPr>
          <a:xfrm rot="16200000">
            <a:off x="2415398" y="963132"/>
            <a:ext cx="1574470" cy="461665"/>
          </a:xfrm>
          <a:prstGeom prst="rect">
            <a:avLst/>
          </a:prstGeom>
          <a:noFill/>
        </p:spPr>
        <p:txBody>
          <a:bodyPr wrap="none" rtlCol="0">
            <a:spAutoFit/>
          </a:bodyPr>
          <a:lstStyle/>
          <a:p>
            <a:r>
              <a:rPr lang="en-US" sz="2400" dirty="0">
                <a:highlight>
                  <a:srgbClr val="FFFF00"/>
                </a:highlight>
                <a:latin typeface="Calibri" panose="020F0502020204030204" pitchFamily="34" charset="0"/>
                <a:cs typeface="Calibri" panose="020F0502020204030204" pitchFamily="34" charset="0"/>
              </a:rPr>
              <a:t>Plesiosaurs</a:t>
            </a:r>
          </a:p>
        </p:txBody>
      </p:sp>
      <p:cxnSp>
        <p:nvCxnSpPr>
          <p:cNvPr id="14" name="Straight Arrow Connector 13">
            <a:extLst>
              <a:ext uri="{FF2B5EF4-FFF2-40B4-BE49-F238E27FC236}">
                <a16:creationId xmlns:a16="http://schemas.microsoft.com/office/drawing/2014/main" id="{2843378F-DCA8-403D-D459-8FE21FA97D46}"/>
              </a:ext>
            </a:extLst>
          </p:cNvPr>
          <p:cNvCxnSpPr>
            <a:cxnSpLocks/>
          </p:cNvCxnSpPr>
          <p:nvPr/>
        </p:nvCxnSpPr>
        <p:spPr bwMode="auto">
          <a:xfrm flipV="1">
            <a:off x="3529355" y="4021034"/>
            <a:ext cx="431560" cy="55240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Oval 14">
            <a:extLst>
              <a:ext uri="{FF2B5EF4-FFF2-40B4-BE49-F238E27FC236}">
                <a16:creationId xmlns:a16="http://schemas.microsoft.com/office/drawing/2014/main" id="{6BE4CB59-424E-2D55-5770-173E955A3686}"/>
              </a:ext>
            </a:extLst>
          </p:cNvPr>
          <p:cNvSpPr/>
          <p:nvPr/>
        </p:nvSpPr>
        <p:spPr bwMode="auto">
          <a:xfrm>
            <a:off x="3628030" y="3374017"/>
            <a:ext cx="200257"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6" name="TextBox 15">
            <a:extLst>
              <a:ext uri="{FF2B5EF4-FFF2-40B4-BE49-F238E27FC236}">
                <a16:creationId xmlns:a16="http://schemas.microsoft.com/office/drawing/2014/main" id="{B74F2D67-64DB-2994-CB69-B63B4A05320D}"/>
              </a:ext>
            </a:extLst>
          </p:cNvPr>
          <p:cNvSpPr txBox="1"/>
          <p:nvPr/>
        </p:nvSpPr>
        <p:spPr>
          <a:xfrm>
            <a:off x="609600" y="3301425"/>
            <a:ext cx="1973617"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mn-cs"/>
              </a:rPr>
              <a:t>Dinosauria</a:t>
            </a:r>
          </a:p>
        </p:txBody>
      </p:sp>
      <p:cxnSp>
        <p:nvCxnSpPr>
          <p:cNvPr id="17" name="Straight Arrow Connector 16">
            <a:extLst>
              <a:ext uri="{FF2B5EF4-FFF2-40B4-BE49-F238E27FC236}">
                <a16:creationId xmlns:a16="http://schemas.microsoft.com/office/drawing/2014/main" id="{28BD1AF7-C699-81F0-6977-D9EE8495E24C}"/>
              </a:ext>
            </a:extLst>
          </p:cNvPr>
          <p:cNvCxnSpPr>
            <a:cxnSpLocks/>
            <a:endCxn id="15" idx="2"/>
          </p:cNvCxnSpPr>
          <p:nvPr/>
        </p:nvCxnSpPr>
        <p:spPr bwMode="auto">
          <a:xfrm flipV="1">
            <a:off x="2527755" y="3488317"/>
            <a:ext cx="1100275" cy="17431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9" name="Rectangle 18">
            <a:extLst>
              <a:ext uri="{FF2B5EF4-FFF2-40B4-BE49-F238E27FC236}">
                <a16:creationId xmlns:a16="http://schemas.microsoft.com/office/drawing/2014/main" id="{75DDC2A9-903C-02B4-6D45-99E7515945D7}"/>
              </a:ext>
            </a:extLst>
          </p:cNvPr>
          <p:cNvSpPr/>
          <p:nvPr/>
        </p:nvSpPr>
        <p:spPr>
          <a:xfrm>
            <a:off x="861778" y="3773269"/>
            <a:ext cx="2640728" cy="646331"/>
          </a:xfrm>
          <a:prstGeom prst="rect">
            <a:avLst/>
          </a:prstGeom>
        </p:spPr>
        <p:txBody>
          <a:bodyPr wrap="square">
            <a:spAutoFit/>
          </a:bodyPr>
          <a:lstStyle/>
          <a:p>
            <a:pPr lvl="0" defTabSz="914400" eaLnBrk="0" fontAlgn="base" hangingPunct="0">
              <a:spcBef>
                <a:spcPct val="0"/>
              </a:spcBef>
              <a:spcAft>
                <a:spcPct val="0"/>
              </a:spcAft>
              <a:defRPr/>
            </a:pPr>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Ornithischia</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Saurischia</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Saurischia</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Theropoda</a:t>
            </a:r>
            <a:r>
              <a:rPr lang="en-US" dirty="0">
                <a:solidFill>
                  <a:srgbClr val="000000"/>
                </a:solidFill>
                <a:latin typeface="Calibri" panose="020F0502020204030204" pitchFamily="34" charset="0"/>
              </a:rPr>
              <a:t>)</a:t>
            </a:r>
          </a:p>
        </p:txBody>
      </p:sp>
      <p:cxnSp>
        <p:nvCxnSpPr>
          <p:cNvPr id="12" name="Straight Connector 11">
            <a:extLst>
              <a:ext uri="{FF2B5EF4-FFF2-40B4-BE49-F238E27FC236}">
                <a16:creationId xmlns:a16="http://schemas.microsoft.com/office/drawing/2014/main" id="{C4A487C8-D96A-6037-7E91-18FF6C2B3ABA}"/>
              </a:ext>
            </a:extLst>
          </p:cNvPr>
          <p:cNvCxnSpPr>
            <a:cxnSpLocks/>
          </p:cNvCxnSpPr>
          <p:nvPr/>
        </p:nvCxnSpPr>
        <p:spPr bwMode="auto">
          <a:xfrm flipV="1">
            <a:off x="3810000" y="2819400"/>
            <a:ext cx="403686" cy="666341"/>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5B815BD3-1927-FF36-5A51-1BFC8EB81C41}"/>
              </a:ext>
            </a:extLst>
          </p:cNvPr>
          <p:cNvSpPr txBox="1"/>
          <p:nvPr/>
        </p:nvSpPr>
        <p:spPr>
          <a:xfrm rot="16200000">
            <a:off x="3346687" y="1742021"/>
            <a:ext cx="1693092" cy="461665"/>
          </a:xfrm>
          <a:prstGeom prst="rect">
            <a:avLst/>
          </a:prstGeom>
          <a:noFill/>
        </p:spPr>
        <p:txBody>
          <a:bodyPr wrap="none" rtlCol="0">
            <a:spAutoFit/>
          </a:bodyPr>
          <a:lstStyle/>
          <a:p>
            <a:r>
              <a:rPr lang="en-US" sz="2400" dirty="0" err="1">
                <a:latin typeface="Calibri" panose="020F0502020204030204" pitchFamily="34" charset="0"/>
                <a:cs typeface="Calibri" panose="020F0502020204030204" pitchFamily="34" charset="0"/>
              </a:rPr>
              <a:t>Ornithischia</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67351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FE5332-4E17-D43D-3344-5ADAD8E71098}"/>
              </a:ext>
            </a:extLst>
          </p:cNvPr>
          <p:cNvPicPr>
            <a:picLocks noChangeAspect="1"/>
          </p:cNvPicPr>
          <p:nvPr/>
        </p:nvPicPr>
        <p:blipFill>
          <a:blip r:embed="rId2"/>
          <a:stretch>
            <a:fillRect/>
          </a:stretch>
        </p:blipFill>
        <p:spPr>
          <a:xfrm>
            <a:off x="1676400" y="457200"/>
            <a:ext cx="5943600" cy="5943600"/>
          </a:xfrm>
          <a:prstGeom prst="rect">
            <a:avLst/>
          </a:prstGeom>
        </p:spPr>
      </p:pic>
    </p:spTree>
    <p:extLst>
      <p:ext uri="{BB962C8B-B14F-4D97-AF65-F5344CB8AC3E}">
        <p14:creationId xmlns:p14="http://schemas.microsoft.com/office/powerpoint/2010/main" val="36610548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x | Pixar Wiki | Fandom">
            <a:extLst>
              <a:ext uri="{FF2B5EF4-FFF2-40B4-BE49-F238E27FC236}">
                <a16:creationId xmlns:a16="http://schemas.microsoft.com/office/drawing/2014/main" id="{8C9096DB-E7BF-CC49-9DE2-B153321D7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988" y="0"/>
            <a:ext cx="6296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422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17828-27CF-4D4C-8D1C-DFCC55844266}"/>
              </a:ext>
            </a:extLst>
          </p:cNvPr>
          <p:cNvSpPr txBox="1"/>
          <p:nvPr/>
        </p:nvSpPr>
        <p:spPr>
          <a:xfrm>
            <a:off x="533400" y="609600"/>
            <a:ext cx="5001690" cy="584775"/>
          </a:xfrm>
          <a:prstGeom prst="rect">
            <a:avLst/>
          </a:prstGeom>
          <a:noFill/>
        </p:spPr>
        <p:txBody>
          <a:bodyPr wrap="none" rtlCol="0">
            <a:spAutoFit/>
          </a:bodyPr>
          <a:lstStyle/>
          <a:p>
            <a:r>
              <a:rPr lang="en-US" sz="3200" dirty="0"/>
              <a:t>Ornithischians: </a:t>
            </a:r>
            <a:r>
              <a:rPr lang="en-US" sz="3200" i="1" dirty="0"/>
              <a:t>Ankylosaurus</a:t>
            </a:r>
          </a:p>
        </p:txBody>
      </p:sp>
    </p:spTree>
    <p:extLst>
      <p:ext uri="{BB962C8B-B14F-4D97-AF65-F5344CB8AC3E}">
        <p14:creationId xmlns:p14="http://schemas.microsoft.com/office/powerpoint/2010/main" val="1300085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AF9E-968E-91DD-EC20-B2B6DFB6FA78}"/>
              </a:ext>
            </a:extLst>
          </p:cNvPr>
          <p:cNvSpPr>
            <a:spLocks noGrp="1"/>
          </p:cNvSpPr>
          <p:nvPr>
            <p:ph type="title"/>
          </p:nvPr>
        </p:nvSpPr>
        <p:spPr/>
        <p:txBody>
          <a:bodyPr/>
          <a:lstStyle/>
          <a:p>
            <a:r>
              <a:rPr lang="en-US" dirty="0"/>
              <a:t>Dinosaur documentaries</a:t>
            </a:r>
          </a:p>
        </p:txBody>
      </p:sp>
      <p:sp>
        <p:nvSpPr>
          <p:cNvPr id="3" name="Content Placeholder 2">
            <a:extLst>
              <a:ext uri="{FF2B5EF4-FFF2-40B4-BE49-F238E27FC236}">
                <a16:creationId xmlns:a16="http://schemas.microsoft.com/office/drawing/2014/main" id="{71B2CCF3-BDC8-CECC-6B8F-75DF6CE1D271}"/>
              </a:ext>
            </a:extLst>
          </p:cNvPr>
          <p:cNvSpPr>
            <a:spLocks noGrp="1"/>
          </p:cNvSpPr>
          <p:nvPr>
            <p:ph idx="1"/>
          </p:nvPr>
        </p:nvSpPr>
        <p:spPr/>
        <p:txBody>
          <a:bodyPr/>
          <a:lstStyle/>
          <a:p>
            <a:r>
              <a:rPr lang="en-US" dirty="0"/>
              <a:t>Walking with Dinosaurs 1999</a:t>
            </a:r>
          </a:p>
          <a:p>
            <a:pPr lvl="1"/>
            <a:r>
              <a:rPr lang="en-US" dirty="0"/>
              <a:t>BBC, Kenneth Branagh</a:t>
            </a:r>
          </a:p>
          <a:p>
            <a:pPr lvl="1"/>
            <a:endParaRPr lang="en-US" dirty="0"/>
          </a:p>
          <a:p>
            <a:r>
              <a:rPr lang="en-US" dirty="0"/>
              <a:t>Planet Dinosaur 2011</a:t>
            </a:r>
          </a:p>
          <a:p>
            <a:pPr lvl="1"/>
            <a:r>
              <a:rPr lang="en-US" dirty="0"/>
              <a:t>BBC, John Hurt</a:t>
            </a:r>
          </a:p>
          <a:p>
            <a:pPr lvl="1"/>
            <a:endParaRPr lang="en-US" dirty="0"/>
          </a:p>
          <a:p>
            <a:r>
              <a:rPr lang="en-US" dirty="0"/>
              <a:t>Prehistoric Planet 2022</a:t>
            </a:r>
          </a:p>
          <a:p>
            <a:pPr lvl="1"/>
            <a:r>
              <a:rPr lang="en-US" dirty="0" err="1"/>
              <a:t>AppleTV</a:t>
            </a:r>
            <a:r>
              <a:rPr lang="en-US" dirty="0"/>
              <a:t>, BBC, David Attenborough, Jon Favreau</a:t>
            </a:r>
          </a:p>
        </p:txBody>
      </p:sp>
      <p:pic>
        <p:nvPicPr>
          <p:cNvPr id="4" name="Picture 3">
            <a:extLst>
              <a:ext uri="{FF2B5EF4-FFF2-40B4-BE49-F238E27FC236}">
                <a16:creationId xmlns:a16="http://schemas.microsoft.com/office/drawing/2014/main" id="{46C8A778-D4DB-3F63-4C2F-5C342953F432}"/>
              </a:ext>
            </a:extLst>
          </p:cNvPr>
          <p:cNvPicPr>
            <a:picLocks noChangeAspect="1"/>
          </p:cNvPicPr>
          <p:nvPr/>
        </p:nvPicPr>
        <p:blipFill>
          <a:blip r:embed="rId3"/>
          <a:stretch>
            <a:fillRect/>
          </a:stretch>
        </p:blipFill>
        <p:spPr>
          <a:xfrm>
            <a:off x="6096000" y="1905000"/>
            <a:ext cx="2344584" cy="3291265"/>
          </a:xfrm>
          <a:prstGeom prst="rect">
            <a:avLst/>
          </a:prstGeom>
        </p:spPr>
      </p:pic>
    </p:spTree>
    <p:extLst>
      <p:ext uri="{BB962C8B-B14F-4D97-AF65-F5344CB8AC3E}">
        <p14:creationId xmlns:p14="http://schemas.microsoft.com/office/powerpoint/2010/main" val="1826829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64B19F2A-0183-654D-8444-61E2C68989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804"/>
          <a:stretch/>
        </p:blipFill>
        <p:spPr bwMode="auto">
          <a:xfrm>
            <a:off x="1752600" y="3382789"/>
            <a:ext cx="5867400" cy="324661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56E6A49E-6050-F841-B1A3-492F5C0624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1667" y="1099457"/>
            <a:ext cx="4969933" cy="23159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00CD57-E35C-A543-B872-3BBE90ECE96F}"/>
              </a:ext>
            </a:extLst>
          </p:cNvPr>
          <p:cNvSpPr txBox="1"/>
          <p:nvPr/>
        </p:nvSpPr>
        <p:spPr>
          <a:xfrm>
            <a:off x="886112" y="1363961"/>
            <a:ext cx="1949380" cy="584775"/>
          </a:xfrm>
          <a:prstGeom prst="rect">
            <a:avLst/>
          </a:prstGeom>
          <a:noFill/>
        </p:spPr>
        <p:txBody>
          <a:bodyPr wrap="none" rtlCol="0">
            <a:spAutoFit/>
          </a:bodyPr>
          <a:lstStyle/>
          <a:p>
            <a:r>
              <a:rPr lang="en-US" sz="3200" dirty="0"/>
              <a:t>Sauropods</a:t>
            </a:r>
          </a:p>
        </p:txBody>
      </p:sp>
    </p:spTree>
    <p:extLst>
      <p:ext uri="{BB962C8B-B14F-4D97-AF65-F5344CB8AC3E}">
        <p14:creationId xmlns:p14="http://schemas.microsoft.com/office/powerpoint/2010/main" val="4047556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00CD57-E35C-A543-B872-3BBE90ECE96F}"/>
              </a:ext>
            </a:extLst>
          </p:cNvPr>
          <p:cNvSpPr txBox="1"/>
          <p:nvPr/>
        </p:nvSpPr>
        <p:spPr>
          <a:xfrm>
            <a:off x="886112" y="381000"/>
            <a:ext cx="4892493" cy="584775"/>
          </a:xfrm>
          <a:prstGeom prst="rect">
            <a:avLst/>
          </a:prstGeom>
          <a:noFill/>
        </p:spPr>
        <p:txBody>
          <a:bodyPr wrap="none" rtlCol="0">
            <a:spAutoFit/>
          </a:bodyPr>
          <a:lstStyle/>
          <a:p>
            <a:r>
              <a:rPr lang="en-US" sz="3200" dirty="0"/>
              <a:t>Sauropods: </a:t>
            </a:r>
            <a:r>
              <a:rPr lang="en-US" sz="3200" i="1" dirty="0"/>
              <a:t>Argentinosaurus</a:t>
            </a:r>
          </a:p>
        </p:txBody>
      </p:sp>
      <p:pic>
        <p:nvPicPr>
          <p:cNvPr id="3" name="Graphic 2">
            <a:extLst>
              <a:ext uri="{FF2B5EF4-FFF2-40B4-BE49-F238E27FC236}">
                <a16:creationId xmlns:a16="http://schemas.microsoft.com/office/drawing/2014/main" id="{845BC14E-C81D-D0F3-69EE-9D40DE8F95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3600" y="152400"/>
            <a:ext cx="3200400" cy="1355386"/>
          </a:xfrm>
          <a:prstGeom prst="rect">
            <a:avLst/>
          </a:prstGeom>
        </p:spPr>
      </p:pic>
    </p:spTree>
    <p:extLst>
      <p:ext uri="{BB962C8B-B14F-4D97-AF65-F5344CB8AC3E}">
        <p14:creationId xmlns:p14="http://schemas.microsoft.com/office/powerpoint/2010/main" val="8283018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12546</TotalTime>
  <Words>1365</Words>
  <Application>Microsoft Macintosh PowerPoint</Application>
  <PresentationFormat>On-screen Show (4:3)</PresentationFormat>
  <Paragraphs>448</Paragraphs>
  <Slides>58</Slides>
  <Notes>28</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58</vt:i4>
      </vt:variant>
    </vt:vector>
  </HeadingPairs>
  <TitlesOfParts>
    <vt:vector size="65" baseType="lpstr">
      <vt:lpstr>Arial</vt:lpstr>
      <vt:lpstr>Calibri</vt:lpstr>
      <vt:lpstr>Helvetica Neue</vt:lpstr>
      <vt:lpstr>roboto</vt:lpstr>
      <vt:lpstr>Times</vt:lpstr>
      <vt:lpstr>Office Theme</vt:lpstr>
      <vt:lpstr>Blank Presentation</vt:lpstr>
      <vt:lpstr>GVZ 2 November 2023</vt:lpstr>
      <vt:lpstr>PowerPoint Presentation</vt:lpstr>
      <vt:lpstr>Synapomorphies of Dinosauria  </vt:lpstr>
      <vt:lpstr>PowerPoint Presentation</vt:lpstr>
      <vt:lpstr>PowerPoint Presentation</vt:lpstr>
      <vt:lpstr>PowerPoint Presentation</vt:lpstr>
      <vt:lpstr>Dinosaur documentaries</vt:lpstr>
      <vt:lpstr>PowerPoint Presentation</vt:lpstr>
      <vt:lpstr>PowerPoint Presentation</vt:lpstr>
      <vt:lpstr>PowerPoint Presentation</vt:lpstr>
      <vt:lpstr>Synapomorphies of Aves  (most shared with theropods)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Were nonavian dinosaurs ectotherms or endotherms?</vt:lpstr>
      <vt:lpstr>Were nonavian dinosaurs ectotherms?</vt:lpstr>
      <vt:lpstr>Were nonavian dinosaurs ectotherms?</vt:lpstr>
      <vt:lpstr>Were nonavian dinosaurs ectotherms?</vt:lpstr>
      <vt:lpstr>Were nonavian dinosaurs ectotherms?</vt:lpstr>
      <vt:lpstr>Were nonavian dinosaurs ectotherms?</vt:lpstr>
      <vt:lpstr>Were nonavian dinosaurs ectotherms?</vt:lpstr>
      <vt:lpstr>Were nonavian dinosaurs ectotherms?</vt:lpstr>
      <vt:lpstr>Were nonavian dinosaurs ectotherms?</vt:lpstr>
      <vt:lpstr>Were nonavian dinosaurs endotherms?</vt:lpstr>
      <vt:lpstr>Were nonavian dinosaurs endotherms?</vt:lpstr>
      <vt:lpstr>Were nonavian dinosaurs endotherms?</vt:lpstr>
      <vt:lpstr>Were nonavian dinosaurs endotherms?</vt:lpstr>
      <vt:lpstr>Were nonavian dinosaurs endotherms?</vt:lpstr>
      <vt:lpstr>Were nonavian dinosaurs endotherms?</vt:lpstr>
      <vt:lpstr>Were nonavian dinosaurs endotherms?</vt:lpstr>
      <vt:lpstr>Were nonavian dinosaurs endotherms?</vt:lpstr>
      <vt:lpstr>Were nonavian dinosaurs endotherms?</vt:lpstr>
      <vt:lpstr>PowerPoint Presentation</vt:lpstr>
      <vt:lpstr>PowerPoint Presentation</vt:lpstr>
      <vt:lpstr>What killed the nonavian dinosaurs?</vt:lpstr>
      <vt:lpstr>What killed the nonavian dinosaurs?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New Mexico Medical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panda puffs</dc:creator>
  <cp:lastModifiedBy>Ray Ray</cp:lastModifiedBy>
  <cp:revision>380</cp:revision>
  <dcterms:created xsi:type="dcterms:W3CDTF">2019-04-09T15:10:23Z</dcterms:created>
  <dcterms:modified xsi:type="dcterms:W3CDTF">2023-11-02T15:15:33Z</dcterms:modified>
</cp:coreProperties>
</file>